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79" r:id="rId26"/>
    <p:sldId id="280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4856"/>
    <a:srgbClr val="12B19F"/>
    <a:srgbClr val="B55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1567542"/>
            <a:ext cx="12186839" cy="2998349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3482">
            <a:off x="-89596" y="1149931"/>
            <a:ext cx="5417116" cy="48600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635" y="171805"/>
            <a:ext cx="2873569" cy="171287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99310" y="2487795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智慧树网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在线共享课程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45240" y="2077340"/>
            <a:ext cx="4424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2021 </a:t>
            </a:r>
            <a:r>
              <a: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春夏学期</a:t>
            </a:r>
            <a:endParaRPr lang="zh-CN" altLang="en-US" sz="2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45240" y="3257236"/>
            <a:ext cx="4689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选课校 </a:t>
            </a:r>
            <a:r>
              <a:rPr lang="zh-CN" altLang="en-US" sz="28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教师端讲解</a:t>
            </a:r>
            <a:endParaRPr lang="zh-CN" altLang="en-US" sz="28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767" y="5290458"/>
            <a:ext cx="1015250" cy="105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49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49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02-1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学生导学课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592455" y="1418741"/>
            <a:ext cx="10515600" cy="42824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学生导学可参考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学生端操作手册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进行讲解。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介绍智慧树账号注册与登录方式。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督促学生及时登录智慧树平台参与课程学习。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（注：智慧树课程非随学随考，考试时间会根据选课老师要求提前设置，学生的在线学习，章节测试，见面课学习需在考试开放前完成，考试开放后将不再记录进度计入成绩。）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讲解平台使用注意事项。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讲解成绩评定，考核标准。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建立课程交流群。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D:\智慧树新logo 素材总\总png\马克思熊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919970" y="3552768"/>
            <a:ext cx="2272030" cy="288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02-2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在线学习管理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4015" y="1618277"/>
            <a:ext cx="7650235" cy="3584038"/>
          </a:xfrm>
          <a:prstGeom prst="rect">
            <a:avLst/>
          </a:prstGeom>
        </p:spPr>
      </p:pic>
      <p:sp>
        <p:nvSpPr>
          <p:cNvPr id="8" name="文本框 4"/>
          <p:cNvSpPr txBox="1"/>
          <p:nvPr/>
        </p:nvSpPr>
        <p:spPr>
          <a:xfrm>
            <a:off x="464597" y="1229102"/>
            <a:ext cx="3646209" cy="4192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老师可通过教师端 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学习进度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”栏目对学生的学习行为进行监督管理，对于进度落后的学生可通过该栏目的“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督促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 按钮发送督促信息，学生会在W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eb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端、A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端、邮件、短信收到相应学习督促通知。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578635" y="2823099"/>
            <a:ext cx="1502561" cy="23880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170457" y="2823099"/>
            <a:ext cx="642545" cy="23880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02-3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作业查看批阅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579081" y="1326362"/>
            <a:ext cx="3409354" cy="4663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作业考试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”栏目可查看本课程所有章节测试的完成情况。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如设置有主观题的课程可通过“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批阅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”按钮进行在线批阅。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试卷详情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即可观看本章节测试具体题目。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8435" y="1662916"/>
            <a:ext cx="7543863" cy="353216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176159" y="2352583"/>
            <a:ext cx="491624" cy="30058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787136" y="2352583"/>
            <a:ext cx="491624" cy="30058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02-4 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问答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0791" y="1326362"/>
            <a:ext cx="3158490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可通过“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”进入“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”栏目参与互动。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我的班级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”即可进入本班级所讨论的论题。老师可在这里与本班的同学进行互动交流，发表论题，让同学们参与讨论。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9995" y="1573991"/>
            <a:ext cx="7931214" cy="416178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043057" y="3151173"/>
            <a:ext cx="893580" cy="7638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02-5 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见面课管理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7"/>
          <p:cNvSpPr txBox="1"/>
          <p:nvPr/>
        </p:nvSpPr>
        <p:spPr>
          <a:xfrm>
            <a:off x="474047" y="1226137"/>
            <a:ext cx="3158490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可通过“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见面课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”进入本课程的见面课管理。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考勤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”即可进入本次见面课。如设置的统一参与的，见面课开始前，可放大右上角二维码进行学生考勤签到，在“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小铅笔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”处进行现场得分编辑，亦可批量给分。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2537" y="1437243"/>
            <a:ext cx="7998084" cy="41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9291" y="0"/>
            <a:ext cx="7222709" cy="6858000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43992" y="2846214"/>
            <a:ext cx="54360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一、期末考核</a:t>
            </a:r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二、成绩管理与导出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47999" y="1541414"/>
            <a:ext cx="3771422" cy="3775172"/>
            <a:chOff x="7223615" y="2244633"/>
            <a:chExt cx="3771422" cy="3775172"/>
          </a:xfrm>
        </p:grpSpPr>
        <p:sp>
          <p:nvSpPr>
            <p:cNvPr id="20" name="Freeform 66"/>
            <p:cNvSpPr>
              <a:spLocks noEditPoints="1"/>
            </p:cNvSpPr>
            <p:nvPr/>
          </p:nvSpPr>
          <p:spPr bwMode="auto">
            <a:xfrm flipH="1">
              <a:off x="7223615" y="2244633"/>
              <a:ext cx="3771421" cy="3775172"/>
            </a:xfrm>
            <a:custGeom>
              <a:avLst/>
              <a:gdLst/>
              <a:ahLst/>
              <a:cxnLst>
                <a:cxn ang="0">
                  <a:pos x="277" y="553"/>
                </a:cxn>
                <a:cxn ang="0">
                  <a:pos x="0" y="277"/>
                </a:cxn>
                <a:cxn ang="0">
                  <a:pos x="277" y="0"/>
                </a:cxn>
                <a:cxn ang="0">
                  <a:pos x="553" y="277"/>
                </a:cxn>
                <a:cxn ang="0">
                  <a:pos x="277" y="553"/>
                </a:cxn>
                <a:cxn ang="0">
                  <a:pos x="277" y="30"/>
                </a:cxn>
                <a:cxn ang="0">
                  <a:pos x="30" y="277"/>
                </a:cxn>
                <a:cxn ang="0">
                  <a:pos x="277" y="523"/>
                </a:cxn>
                <a:cxn ang="0">
                  <a:pos x="524" y="277"/>
                </a:cxn>
                <a:cxn ang="0">
                  <a:pos x="277" y="30"/>
                </a:cxn>
              </a:cxnLst>
              <a:rect l="0" t="0" r="r" b="b"/>
              <a:pathLst>
                <a:path w="553" h="553">
                  <a:moveTo>
                    <a:pt x="277" y="553"/>
                  </a:moveTo>
                  <a:cubicBezTo>
                    <a:pt x="124" y="553"/>
                    <a:pt x="0" y="429"/>
                    <a:pt x="0" y="277"/>
                  </a:cubicBezTo>
                  <a:cubicBezTo>
                    <a:pt x="0" y="124"/>
                    <a:pt x="124" y="0"/>
                    <a:pt x="277" y="0"/>
                  </a:cubicBezTo>
                  <a:cubicBezTo>
                    <a:pt x="429" y="0"/>
                    <a:pt x="553" y="124"/>
                    <a:pt x="553" y="277"/>
                  </a:cubicBezTo>
                  <a:cubicBezTo>
                    <a:pt x="553" y="429"/>
                    <a:pt x="429" y="553"/>
                    <a:pt x="277" y="553"/>
                  </a:cubicBezTo>
                  <a:close/>
                  <a:moveTo>
                    <a:pt x="277" y="30"/>
                  </a:moveTo>
                  <a:cubicBezTo>
                    <a:pt x="141" y="30"/>
                    <a:pt x="30" y="141"/>
                    <a:pt x="30" y="277"/>
                  </a:cubicBezTo>
                  <a:cubicBezTo>
                    <a:pt x="30" y="413"/>
                    <a:pt x="141" y="523"/>
                    <a:pt x="277" y="523"/>
                  </a:cubicBezTo>
                  <a:cubicBezTo>
                    <a:pt x="413" y="523"/>
                    <a:pt x="524" y="413"/>
                    <a:pt x="524" y="277"/>
                  </a:cubicBezTo>
                  <a:cubicBezTo>
                    <a:pt x="524" y="141"/>
                    <a:pt x="413" y="30"/>
                    <a:pt x="277" y="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1" name="Freeform 67"/>
            <p:cNvSpPr/>
            <p:nvPr/>
          </p:nvSpPr>
          <p:spPr bwMode="auto">
            <a:xfrm flipH="1">
              <a:off x="9105577" y="2244633"/>
              <a:ext cx="1889460" cy="1889460"/>
            </a:xfrm>
            <a:custGeom>
              <a:avLst/>
              <a:gdLst/>
              <a:ahLst/>
              <a:cxnLst>
                <a:cxn ang="0">
                  <a:pos x="30" y="277"/>
                </a:cxn>
                <a:cxn ang="0">
                  <a:pos x="0" y="277"/>
                </a:cxn>
                <a:cxn ang="0">
                  <a:pos x="277" y="0"/>
                </a:cxn>
                <a:cxn ang="0">
                  <a:pos x="277" y="30"/>
                </a:cxn>
                <a:cxn ang="0">
                  <a:pos x="30" y="277"/>
                </a:cxn>
              </a:cxnLst>
              <a:rect l="0" t="0" r="r" b="b"/>
              <a:pathLst>
                <a:path w="277" h="277">
                  <a:moveTo>
                    <a:pt x="30" y="277"/>
                  </a:moveTo>
                  <a:cubicBezTo>
                    <a:pt x="0" y="277"/>
                    <a:pt x="0" y="277"/>
                    <a:pt x="0" y="277"/>
                  </a:cubicBezTo>
                  <a:cubicBezTo>
                    <a:pt x="0" y="124"/>
                    <a:pt x="124" y="0"/>
                    <a:pt x="277" y="0"/>
                  </a:cubicBezTo>
                  <a:cubicBezTo>
                    <a:pt x="277" y="30"/>
                    <a:pt x="277" y="30"/>
                    <a:pt x="277" y="30"/>
                  </a:cubicBezTo>
                  <a:cubicBezTo>
                    <a:pt x="141" y="30"/>
                    <a:pt x="30" y="141"/>
                    <a:pt x="30" y="277"/>
                  </a:cubicBezTo>
                  <a:close/>
                </a:path>
              </a:pathLst>
            </a:custGeom>
            <a:solidFill>
              <a:srgbClr val="12B19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  <p:sp>
          <p:nvSpPr>
            <p:cNvPr id="25" name="Freeform 68"/>
            <p:cNvSpPr>
              <a:spLocks noEditPoints="1"/>
            </p:cNvSpPr>
            <p:nvPr/>
          </p:nvSpPr>
          <p:spPr bwMode="auto">
            <a:xfrm flipH="1">
              <a:off x="7579762" y="2604530"/>
              <a:ext cx="3055377" cy="3059125"/>
            </a:xfrm>
            <a:custGeom>
              <a:avLst/>
              <a:gdLst/>
              <a:ahLst/>
              <a:cxnLst>
                <a:cxn ang="0">
                  <a:pos x="224" y="448"/>
                </a:cxn>
                <a:cxn ang="0">
                  <a:pos x="0" y="224"/>
                </a:cxn>
                <a:cxn ang="0">
                  <a:pos x="224" y="0"/>
                </a:cxn>
                <a:cxn ang="0">
                  <a:pos x="448" y="224"/>
                </a:cxn>
                <a:cxn ang="0">
                  <a:pos x="224" y="448"/>
                </a:cxn>
                <a:cxn ang="0">
                  <a:pos x="224" y="29"/>
                </a:cxn>
                <a:cxn ang="0">
                  <a:pos x="29" y="224"/>
                </a:cxn>
                <a:cxn ang="0">
                  <a:pos x="224" y="418"/>
                </a:cxn>
                <a:cxn ang="0">
                  <a:pos x="418" y="224"/>
                </a:cxn>
                <a:cxn ang="0">
                  <a:pos x="224" y="29"/>
                </a:cxn>
              </a:cxnLst>
              <a:rect l="0" t="0" r="r" b="b"/>
              <a:pathLst>
                <a:path w="448" h="448">
                  <a:moveTo>
                    <a:pt x="224" y="448"/>
                  </a:moveTo>
                  <a:cubicBezTo>
                    <a:pt x="100" y="448"/>
                    <a:pt x="0" y="347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7" y="0"/>
                    <a:pt x="448" y="100"/>
                    <a:pt x="448" y="224"/>
                  </a:cubicBezTo>
                  <a:cubicBezTo>
                    <a:pt x="448" y="347"/>
                    <a:pt x="347" y="448"/>
                    <a:pt x="224" y="448"/>
                  </a:cubicBezTo>
                  <a:close/>
                  <a:moveTo>
                    <a:pt x="224" y="29"/>
                  </a:moveTo>
                  <a:cubicBezTo>
                    <a:pt x="116" y="29"/>
                    <a:pt x="29" y="116"/>
                    <a:pt x="29" y="224"/>
                  </a:cubicBezTo>
                  <a:cubicBezTo>
                    <a:pt x="29" y="331"/>
                    <a:pt x="116" y="418"/>
                    <a:pt x="224" y="418"/>
                  </a:cubicBezTo>
                  <a:cubicBezTo>
                    <a:pt x="331" y="418"/>
                    <a:pt x="418" y="331"/>
                    <a:pt x="418" y="224"/>
                  </a:cubicBezTo>
                  <a:cubicBezTo>
                    <a:pt x="418" y="116"/>
                    <a:pt x="331" y="29"/>
                    <a:pt x="224" y="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6" name="Freeform 69"/>
            <p:cNvSpPr/>
            <p:nvPr/>
          </p:nvSpPr>
          <p:spPr bwMode="auto">
            <a:xfrm flipH="1">
              <a:off x="9105576" y="2604530"/>
              <a:ext cx="1529563" cy="3059125"/>
            </a:xfrm>
            <a:custGeom>
              <a:avLst/>
              <a:gdLst/>
              <a:ahLst/>
              <a:cxnLst>
                <a:cxn ang="0">
                  <a:pos x="224" y="448"/>
                </a:cxn>
                <a:cxn ang="0">
                  <a:pos x="0" y="224"/>
                </a:cxn>
                <a:cxn ang="0">
                  <a:pos x="224" y="0"/>
                </a:cxn>
                <a:cxn ang="0">
                  <a:pos x="224" y="29"/>
                </a:cxn>
                <a:cxn ang="0">
                  <a:pos x="29" y="224"/>
                </a:cxn>
                <a:cxn ang="0">
                  <a:pos x="224" y="418"/>
                </a:cxn>
                <a:cxn ang="0">
                  <a:pos x="224" y="448"/>
                </a:cxn>
              </a:cxnLst>
              <a:rect l="0" t="0" r="r" b="b"/>
              <a:pathLst>
                <a:path w="224" h="448">
                  <a:moveTo>
                    <a:pt x="224" y="448"/>
                  </a:moveTo>
                  <a:cubicBezTo>
                    <a:pt x="100" y="448"/>
                    <a:pt x="0" y="347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224" y="29"/>
                    <a:pt x="224" y="29"/>
                    <a:pt x="224" y="29"/>
                  </a:cubicBezTo>
                  <a:cubicBezTo>
                    <a:pt x="116" y="29"/>
                    <a:pt x="29" y="116"/>
                    <a:pt x="29" y="224"/>
                  </a:cubicBezTo>
                  <a:cubicBezTo>
                    <a:pt x="29" y="331"/>
                    <a:pt x="116" y="418"/>
                    <a:pt x="224" y="418"/>
                  </a:cubicBezTo>
                  <a:lnTo>
                    <a:pt x="224" y="448"/>
                  </a:lnTo>
                  <a:close/>
                </a:path>
              </a:pathLst>
            </a:custGeom>
            <a:solidFill>
              <a:srgbClr val="12B19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7" name="Freeform 70"/>
            <p:cNvSpPr>
              <a:spLocks noEditPoints="1"/>
            </p:cNvSpPr>
            <p:nvPr/>
          </p:nvSpPr>
          <p:spPr bwMode="auto">
            <a:xfrm flipH="1">
              <a:off x="7939661" y="2960678"/>
              <a:ext cx="2339331" cy="2343081"/>
            </a:xfrm>
            <a:custGeom>
              <a:avLst/>
              <a:gdLst/>
              <a:ahLst/>
              <a:cxnLst>
                <a:cxn ang="0">
                  <a:pos x="172" y="343"/>
                </a:cxn>
                <a:cxn ang="0">
                  <a:pos x="0" y="172"/>
                </a:cxn>
                <a:cxn ang="0">
                  <a:pos x="172" y="0"/>
                </a:cxn>
                <a:cxn ang="0">
                  <a:pos x="343" y="172"/>
                </a:cxn>
                <a:cxn ang="0">
                  <a:pos x="172" y="343"/>
                </a:cxn>
                <a:cxn ang="0">
                  <a:pos x="172" y="29"/>
                </a:cxn>
                <a:cxn ang="0">
                  <a:pos x="30" y="172"/>
                </a:cxn>
                <a:cxn ang="0">
                  <a:pos x="172" y="314"/>
                </a:cxn>
                <a:cxn ang="0">
                  <a:pos x="314" y="172"/>
                </a:cxn>
                <a:cxn ang="0">
                  <a:pos x="172" y="29"/>
                </a:cxn>
              </a:cxnLst>
              <a:rect l="0" t="0" r="r" b="b"/>
              <a:pathLst>
                <a:path w="343" h="343">
                  <a:moveTo>
                    <a:pt x="172" y="343"/>
                  </a:moveTo>
                  <a:cubicBezTo>
                    <a:pt x="77" y="343"/>
                    <a:pt x="0" y="266"/>
                    <a:pt x="0" y="172"/>
                  </a:cubicBezTo>
                  <a:cubicBezTo>
                    <a:pt x="0" y="77"/>
                    <a:pt x="77" y="0"/>
                    <a:pt x="172" y="0"/>
                  </a:cubicBezTo>
                  <a:cubicBezTo>
                    <a:pt x="266" y="0"/>
                    <a:pt x="343" y="77"/>
                    <a:pt x="343" y="172"/>
                  </a:cubicBezTo>
                  <a:cubicBezTo>
                    <a:pt x="343" y="266"/>
                    <a:pt x="266" y="343"/>
                    <a:pt x="172" y="343"/>
                  </a:cubicBezTo>
                  <a:close/>
                  <a:moveTo>
                    <a:pt x="172" y="29"/>
                  </a:moveTo>
                  <a:cubicBezTo>
                    <a:pt x="93" y="29"/>
                    <a:pt x="30" y="93"/>
                    <a:pt x="30" y="172"/>
                  </a:cubicBezTo>
                  <a:cubicBezTo>
                    <a:pt x="30" y="250"/>
                    <a:pt x="93" y="314"/>
                    <a:pt x="172" y="314"/>
                  </a:cubicBezTo>
                  <a:cubicBezTo>
                    <a:pt x="250" y="314"/>
                    <a:pt x="314" y="250"/>
                    <a:pt x="314" y="172"/>
                  </a:cubicBezTo>
                  <a:cubicBezTo>
                    <a:pt x="314" y="93"/>
                    <a:pt x="250" y="29"/>
                    <a:pt x="172" y="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8" name="Freeform 71"/>
            <p:cNvSpPr/>
            <p:nvPr/>
          </p:nvSpPr>
          <p:spPr bwMode="auto">
            <a:xfrm flipH="1">
              <a:off x="7939661" y="2960678"/>
              <a:ext cx="2339331" cy="2343081"/>
            </a:xfrm>
            <a:custGeom>
              <a:avLst/>
              <a:gdLst/>
              <a:ahLst/>
              <a:cxnLst>
                <a:cxn ang="0">
                  <a:pos x="172" y="343"/>
                </a:cxn>
                <a:cxn ang="0">
                  <a:pos x="0" y="172"/>
                </a:cxn>
                <a:cxn ang="0">
                  <a:pos x="172" y="0"/>
                </a:cxn>
                <a:cxn ang="0">
                  <a:pos x="172" y="29"/>
                </a:cxn>
                <a:cxn ang="0">
                  <a:pos x="30" y="172"/>
                </a:cxn>
                <a:cxn ang="0">
                  <a:pos x="172" y="314"/>
                </a:cxn>
                <a:cxn ang="0">
                  <a:pos x="314" y="172"/>
                </a:cxn>
                <a:cxn ang="0">
                  <a:pos x="343" y="172"/>
                </a:cxn>
                <a:cxn ang="0">
                  <a:pos x="172" y="343"/>
                </a:cxn>
              </a:cxnLst>
              <a:rect l="0" t="0" r="r" b="b"/>
              <a:pathLst>
                <a:path w="343" h="343">
                  <a:moveTo>
                    <a:pt x="172" y="343"/>
                  </a:moveTo>
                  <a:cubicBezTo>
                    <a:pt x="77" y="343"/>
                    <a:pt x="0" y="266"/>
                    <a:pt x="0" y="172"/>
                  </a:cubicBezTo>
                  <a:cubicBezTo>
                    <a:pt x="0" y="77"/>
                    <a:pt x="77" y="0"/>
                    <a:pt x="172" y="0"/>
                  </a:cubicBezTo>
                  <a:cubicBezTo>
                    <a:pt x="172" y="29"/>
                    <a:pt x="172" y="29"/>
                    <a:pt x="172" y="29"/>
                  </a:cubicBezTo>
                  <a:cubicBezTo>
                    <a:pt x="93" y="29"/>
                    <a:pt x="30" y="93"/>
                    <a:pt x="30" y="172"/>
                  </a:cubicBezTo>
                  <a:cubicBezTo>
                    <a:pt x="30" y="250"/>
                    <a:pt x="93" y="314"/>
                    <a:pt x="172" y="314"/>
                  </a:cubicBezTo>
                  <a:cubicBezTo>
                    <a:pt x="250" y="314"/>
                    <a:pt x="314" y="250"/>
                    <a:pt x="314" y="172"/>
                  </a:cubicBezTo>
                  <a:cubicBezTo>
                    <a:pt x="343" y="172"/>
                    <a:pt x="343" y="172"/>
                    <a:pt x="343" y="172"/>
                  </a:cubicBezTo>
                  <a:cubicBezTo>
                    <a:pt x="343" y="266"/>
                    <a:pt x="266" y="343"/>
                    <a:pt x="172" y="343"/>
                  </a:cubicBezTo>
                  <a:close/>
                </a:path>
              </a:pathLst>
            </a:custGeom>
            <a:solidFill>
              <a:srgbClr val="12B19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9" name="Freeform 72"/>
            <p:cNvSpPr>
              <a:spLocks noEditPoints="1"/>
            </p:cNvSpPr>
            <p:nvPr/>
          </p:nvSpPr>
          <p:spPr bwMode="auto">
            <a:xfrm flipH="1">
              <a:off x="8295808" y="3316827"/>
              <a:ext cx="1627035" cy="1630785"/>
            </a:xfrm>
            <a:custGeom>
              <a:avLst/>
              <a:gdLst/>
              <a:ahLst/>
              <a:cxnLst>
                <a:cxn ang="0">
                  <a:pos x="120" y="239"/>
                </a:cxn>
                <a:cxn ang="0">
                  <a:pos x="0" y="120"/>
                </a:cxn>
                <a:cxn ang="0">
                  <a:pos x="120" y="0"/>
                </a:cxn>
                <a:cxn ang="0">
                  <a:pos x="239" y="120"/>
                </a:cxn>
                <a:cxn ang="0">
                  <a:pos x="120" y="239"/>
                </a:cxn>
                <a:cxn ang="0">
                  <a:pos x="120" y="30"/>
                </a:cxn>
                <a:cxn ang="0">
                  <a:pos x="30" y="120"/>
                </a:cxn>
                <a:cxn ang="0">
                  <a:pos x="120" y="209"/>
                </a:cxn>
                <a:cxn ang="0">
                  <a:pos x="210" y="120"/>
                </a:cxn>
                <a:cxn ang="0">
                  <a:pos x="120" y="30"/>
                </a:cxn>
              </a:cxnLst>
              <a:rect l="0" t="0" r="r" b="b"/>
              <a:pathLst>
                <a:path w="239" h="239">
                  <a:moveTo>
                    <a:pt x="120" y="239"/>
                  </a:moveTo>
                  <a:cubicBezTo>
                    <a:pt x="54" y="239"/>
                    <a:pt x="0" y="185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186" y="0"/>
                    <a:pt x="239" y="54"/>
                    <a:pt x="239" y="120"/>
                  </a:cubicBezTo>
                  <a:cubicBezTo>
                    <a:pt x="239" y="185"/>
                    <a:pt x="186" y="239"/>
                    <a:pt x="120" y="239"/>
                  </a:cubicBezTo>
                  <a:close/>
                  <a:moveTo>
                    <a:pt x="120" y="30"/>
                  </a:moveTo>
                  <a:cubicBezTo>
                    <a:pt x="70" y="30"/>
                    <a:pt x="30" y="70"/>
                    <a:pt x="30" y="120"/>
                  </a:cubicBezTo>
                  <a:cubicBezTo>
                    <a:pt x="30" y="169"/>
                    <a:pt x="70" y="209"/>
                    <a:pt x="120" y="209"/>
                  </a:cubicBezTo>
                  <a:cubicBezTo>
                    <a:pt x="169" y="209"/>
                    <a:pt x="210" y="169"/>
                    <a:pt x="210" y="120"/>
                  </a:cubicBezTo>
                  <a:cubicBezTo>
                    <a:pt x="210" y="70"/>
                    <a:pt x="169" y="30"/>
                    <a:pt x="120" y="30"/>
                  </a:cubicBezTo>
                  <a:close/>
                </a:path>
              </a:pathLst>
            </a:custGeom>
            <a:solidFill>
              <a:srgbClr val="12B19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5299766" y="1613279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03.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考核与成绩管理 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4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03-1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期末考核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3883" y="1229729"/>
            <a:ext cx="3919674" cy="5252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智慧树课程期末考试需在规定时间段内完成，本学期的期末考试时间为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 00:00:00-6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23:59:59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考试时间可根据学校选课老师要求进行适当调整，需至少提前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个工作日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告知。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作业考试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”栏目，下拉至最后即为考试试卷。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如课程有主观题，需要老师点击“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批阅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”在线批改。若为客观题，则系统会自动阅卷。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8847" y="1739180"/>
            <a:ext cx="7278300" cy="380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03-2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成绩管理与导出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621437" y="1720840"/>
            <a:ext cx="2588217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通过点击“更多“进入”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成绩管理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”栏目，点击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成绩规则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可查看该课程成绩比例。点击“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”可查看每个学生的详细得分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4498" y="2154055"/>
            <a:ext cx="7531265" cy="224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03-2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成绩管理与导出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4"/>
          <p:cNvSpPr txBox="1"/>
          <p:nvPr/>
        </p:nvSpPr>
        <p:spPr>
          <a:xfrm>
            <a:off x="559294" y="1162974"/>
            <a:ext cx="3158490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”栏目，点击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小铅笔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可在考试结束之后的两天对学生总成绩进行编辑调整，并可通过“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导出表格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”按钮，导出课程成绩。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5628" y="1551730"/>
            <a:ext cx="7757078" cy="310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7222709" cy="6858000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65622" y="2794008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知到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教师版二维码下载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976" y="1529115"/>
            <a:ext cx="3291951" cy="3494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2396200" y="3266479"/>
            <a:ext cx="647700" cy="81081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KSO_GN3"/>
          <p:cNvSpPr txBox="1">
            <a:spLocks noChangeArrowheads="1"/>
          </p:cNvSpPr>
          <p:nvPr/>
        </p:nvSpPr>
        <p:spPr bwMode="auto">
          <a:xfrm>
            <a:off x="1637375" y="3266478"/>
            <a:ext cx="954088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C4856"/>
                </a:solidFill>
                <a:effectLst/>
                <a:uLnTx/>
                <a:uFillTx/>
                <a:latin typeface="印品黑体" panose="00000500000000000000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03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C4856"/>
              </a:solidFill>
              <a:effectLst/>
              <a:uLnTx/>
              <a:uFillTx/>
              <a:latin typeface="印品黑体" panose="00000500000000000000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2396200" y="2408037"/>
            <a:ext cx="647700" cy="80962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KSO_GN2"/>
          <p:cNvSpPr txBox="1">
            <a:spLocks noChangeArrowheads="1"/>
          </p:cNvSpPr>
          <p:nvPr/>
        </p:nvSpPr>
        <p:spPr bwMode="auto">
          <a:xfrm>
            <a:off x="1637375" y="2408037"/>
            <a:ext cx="954088" cy="69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C4856"/>
                </a:solidFill>
                <a:effectLst/>
                <a:uLnTx/>
                <a:uFillTx/>
                <a:latin typeface="印品黑体" panose="00000500000000000000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02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C4856"/>
              </a:solidFill>
              <a:effectLst/>
              <a:uLnTx/>
              <a:uFillTx/>
              <a:latin typeface="印品黑体" panose="00000500000000000000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2396200" y="1548406"/>
            <a:ext cx="647700" cy="810816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KSO_GN1"/>
          <p:cNvSpPr txBox="1">
            <a:spLocks noChangeArrowheads="1"/>
          </p:cNvSpPr>
          <p:nvPr/>
        </p:nvSpPr>
        <p:spPr bwMode="auto">
          <a:xfrm>
            <a:off x="1637375" y="1548406"/>
            <a:ext cx="954088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C4856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01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C485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2396200" y="4126110"/>
            <a:ext cx="647700" cy="80962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2396200" y="5099124"/>
            <a:ext cx="647700" cy="80962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SO_GN3"/>
          <p:cNvSpPr txBox="1">
            <a:spLocks noChangeArrowheads="1"/>
          </p:cNvSpPr>
          <p:nvPr/>
        </p:nvSpPr>
        <p:spPr bwMode="auto">
          <a:xfrm>
            <a:off x="1637375" y="4126711"/>
            <a:ext cx="954088" cy="69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C4856"/>
                </a:solidFill>
                <a:effectLst/>
                <a:uLnTx/>
                <a:uFillTx/>
                <a:latin typeface="印品黑体" panose="00000500000000000000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04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C4856"/>
              </a:solidFill>
              <a:effectLst/>
              <a:uLnTx/>
              <a:uFillTx/>
              <a:latin typeface="印品黑体" panose="00000500000000000000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文本框 2"/>
          <p:cNvSpPr txBox="1">
            <a:spLocks noChangeArrowheads="1"/>
          </p:cNvSpPr>
          <p:nvPr/>
        </p:nvSpPr>
        <p:spPr bwMode="auto">
          <a:xfrm flipH="1">
            <a:off x="3220594" y="1577784"/>
            <a:ext cx="228548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>
                <a:solidFill>
                  <a:srgbClr val="3C4856"/>
                </a:solidFill>
                <a:latin typeface="+mj-ea"/>
                <a:ea typeface="+mj-ea"/>
              </a:rPr>
              <a:t>登录认证</a:t>
            </a:r>
            <a:endParaRPr lang="zh-CN" altLang="en-US" sz="3200" dirty="0">
              <a:solidFill>
                <a:srgbClr val="3C4856"/>
              </a:solidFill>
              <a:latin typeface="+mj-ea"/>
              <a:ea typeface="+mj-ea"/>
            </a:endParaRPr>
          </a:p>
        </p:txBody>
      </p:sp>
      <p:sp>
        <p:nvSpPr>
          <p:cNvPr id="20" name="文本框 2"/>
          <p:cNvSpPr txBox="1">
            <a:spLocks noChangeArrowheads="1"/>
          </p:cNvSpPr>
          <p:nvPr/>
        </p:nvSpPr>
        <p:spPr bwMode="auto">
          <a:xfrm flipH="1">
            <a:off x="3220594" y="2461526"/>
            <a:ext cx="395302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>
                <a:solidFill>
                  <a:srgbClr val="3C4856"/>
                </a:solidFill>
                <a:latin typeface="+mj-ea"/>
                <a:ea typeface="+mj-ea"/>
              </a:rPr>
              <a:t>平台操作与课程运行</a:t>
            </a:r>
            <a:endParaRPr lang="zh-CN" altLang="en-US" sz="3200" dirty="0">
              <a:solidFill>
                <a:srgbClr val="3C4856"/>
              </a:solidFill>
              <a:latin typeface="+mj-ea"/>
              <a:ea typeface="+mj-ea"/>
            </a:endParaRPr>
          </a:p>
        </p:txBody>
      </p:sp>
      <p:sp>
        <p:nvSpPr>
          <p:cNvPr id="21" name="文本框 2"/>
          <p:cNvSpPr txBox="1">
            <a:spLocks noChangeArrowheads="1"/>
          </p:cNvSpPr>
          <p:nvPr/>
        </p:nvSpPr>
        <p:spPr bwMode="auto">
          <a:xfrm flipH="1">
            <a:off x="3220594" y="3289047"/>
            <a:ext cx="329613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>
                <a:solidFill>
                  <a:srgbClr val="3C4856"/>
                </a:solidFill>
                <a:latin typeface="+mj-ea"/>
                <a:ea typeface="+mj-ea"/>
              </a:rPr>
              <a:t>考核与成绩管理</a:t>
            </a:r>
            <a:endParaRPr lang="zh-CN" altLang="en-US" sz="3200" dirty="0">
              <a:solidFill>
                <a:srgbClr val="3C4856"/>
              </a:solidFill>
              <a:latin typeface="+mj-ea"/>
              <a:ea typeface="+mj-ea"/>
            </a:endParaRPr>
          </a:p>
        </p:txBody>
      </p:sp>
      <p:sp>
        <p:nvSpPr>
          <p:cNvPr id="23" name="文本框 2"/>
          <p:cNvSpPr txBox="1">
            <a:spLocks noChangeArrowheads="1"/>
          </p:cNvSpPr>
          <p:nvPr/>
        </p:nvSpPr>
        <p:spPr bwMode="auto">
          <a:xfrm flipH="1">
            <a:off x="3263383" y="4209275"/>
            <a:ext cx="572475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>
                <a:solidFill>
                  <a:srgbClr val="3C4856"/>
                </a:solidFill>
                <a:latin typeface="+mj-ea"/>
                <a:ea typeface="+mj-ea"/>
              </a:rPr>
              <a:t>知到-教师版APP下载与使用</a:t>
            </a:r>
            <a:endParaRPr lang="zh-CN" altLang="en-US" sz="3200" dirty="0">
              <a:solidFill>
                <a:srgbClr val="3C4856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2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2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2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2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820"/>
                            </p:stCondLst>
                            <p:childTnLst>
                              <p:par>
                                <p:cTn id="3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92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42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920"/>
                            </p:stCondLst>
                            <p:childTnLst>
                              <p:par>
                                <p:cTn id="4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19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82302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04-1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知到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教师版 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6"/>
          <p:cNvSpPr txBox="1"/>
          <p:nvPr/>
        </p:nvSpPr>
        <p:spPr>
          <a:xfrm>
            <a:off x="643337" y="1595279"/>
            <a:ext cx="3881359" cy="30444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5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下载智慧树教师端APP后，进入登录页。</a:t>
            </a:r>
            <a:endParaRPr lang="zh-CN" altLang="en-US" sz="25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endParaRPr lang="zh-CN" altLang="en-US" sz="25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5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25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25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5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密码（</a:t>
            </a:r>
            <a:r>
              <a:rPr lang="en-US" altLang="zh-CN" sz="25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123456</a:t>
            </a:r>
            <a:r>
              <a:rPr lang="zh-CN" altLang="en-US" sz="25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5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登录即可进入教师端界面。</a:t>
            </a:r>
            <a:endParaRPr lang="zh-CN" altLang="en-US" sz="25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7" descr="Screenshot_2017-06-14-17-29-05-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8579" y="1326362"/>
            <a:ext cx="2786314" cy="4822603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5251" y="1331167"/>
            <a:ext cx="2554035" cy="47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8887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04-2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知到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教师版 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教学管理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694122" y="1326362"/>
            <a:ext cx="3690143" cy="44135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</a:t>
            </a: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</a:t>
            </a:r>
            <a:r>
              <a:rPr lang="zh-CN" altLang="en-US" sz="24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en-US" altLang="zh-CN" sz="24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-“</a:t>
            </a: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en-US" altLang="zh-CN" sz="24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中可查看目前学生的人数、学习进度、批阅主观题试卷、事务处理、见面课管理、问答参与、观看教程。</a:t>
            </a:r>
            <a:endParaRPr lang="zh-CN" altLang="en-US" sz="24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endParaRPr lang="zh-CN" altLang="en-US" sz="24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所有数据均与W</a:t>
            </a:r>
            <a:r>
              <a:rPr lang="en-US" altLang="zh-CN" sz="2400" dirty="0" err="1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eb</a:t>
            </a:r>
            <a:r>
              <a:rPr lang="zh-CN" altLang="en-US" sz="24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端同步。</a:t>
            </a:r>
            <a:endParaRPr lang="zh-CN" altLang="en-US" sz="24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982" y="1229729"/>
            <a:ext cx="3279898" cy="5152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8319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04-2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知到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教师版 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教学管理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6"/>
          <p:cNvSpPr txBox="1"/>
          <p:nvPr/>
        </p:nvSpPr>
        <p:spPr>
          <a:xfrm>
            <a:off x="547610" y="1372143"/>
            <a:ext cx="3712369" cy="39665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本期选课“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进去，可查询学生学习进度更具体的数据。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查看详情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可查看每位学生的学习进度情况，低于学习进度的可进行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督促。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60297" y="1324538"/>
            <a:ext cx="2756640" cy="5057845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050" y="1191549"/>
            <a:ext cx="3009900" cy="523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flipH="1">
            <a:off x="6096000" y="-22225"/>
            <a:ext cx="6182995" cy="6903720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grpSp>
        <p:nvGrpSpPr>
          <p:cNvPr id="2" name="组合 7"/>
          <p:cNvGrpSpPr/>
          <p:nvPr/>
        </p:nvGrpSpPr>
        <p:grpSpPr>
          <a:xfrm>
            <a:off x="5061334" y="2372273"/>
            <a:ext cx="2069332" cy="2069332"/>
            <a:chOff x="5022429" y="2372273"/>
            <a:chExt cx="2069332" cy="2069332"/>
          </a:xfrm>
        </p:grpSpPr>
        <p:sp>
          <p:nvSpPr>
            <p:cNvPr id="5" name="Oval 26"/>
            <p:cNvSpPr/>
            <p:nvPr/>
          </p:nvSpPr>
          <p:spPr bwMode="auto">
            <a:xfrm>
              <a:off x="5022429" y="2372273"/>
              <a:ext cx="2069332" cy="20693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lt1"/>
                </a:solidFill>
              </a:endParaRPr>
            </a:p>
          </p:txBody>
        </p:sp>
        <p:sp>
          <p:nvSpPr>
            <p:cNvPr id="6" name="Oval 15"/>
            <p:cNvSpPr/>
            <p:nvPr/>
          </p:nvSpPr>
          <p:spPr>
            <a:xfrm flipH="1">
              <a:off x="5131919" y="2480326"/>
              <a:ext cx="1870591" cy="18703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304800" dir="7200000" sx="92000" sy="9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4841402" y="3028227"/>
            <a:ext cx="25294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 &amp; APP</a:t>
            </a:r>
            <a:r>
              <a:rPr lang="zh-CN" altLang="en-US" sz="26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endParaRPr lang="en-US" altLang="zh-CN" sz="26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6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所包含功能</a:t>
            </a:r>
            <a:endParaRPr lang="en-US" altLang="zh-CN" sz="26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Straight Connector 54"/>
          <p:cNvCxnSpPr/>
          <p:nvPr/>
        </p:nvCxnSpPr>
        <p:spPr>
          <a:xfrm flipV="1">
            <a:off x="779763" y="976553"/>
            <a:ext cx="0" cy="5486400"/>
          </a:xfrm>
          <a:prstGeom prst="line">
            <a:avLst/>
          </a:prstGeom>
          <a:ln w="27622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3"/>
          <p:cNvSpPr txBox="1"/>
          <p:nvPr/>
        </p:nvSpPr>
        <p:spPr>
          <a:xfrm>
            <a:off x="1300490" y="864937"/>
            <a:ext cx="369763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学习进度：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可查看及管理登录平台确认课程学生学习情况</a:t>
            </a:r>
            <a:endParaRPr lang="en-US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61" name="TextBox 13"/>
          <p:cNvSpPr txBox="1"/>
          <p:nvPr/>
        </p:nvSpPr>
        <p:spPr>
          <a:xfrm>
            <a:off x="1300490" y="1559967"/>
            <a:ext cx="369763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见面课：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混合式课程见面课管理</a:t>
            </a:r>
            <a:endParaRPr lang="en-US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63" name="TextBox 13"/>
          <p:cNvSpPr txBox="1"/>
          <p:nvPr/>
        </p:nvSpPr>
        <p:spPr>
          <a:xfrm>
            <a:off x="1300490" y="2276874"/>
            <a:ext cx="3697638" cy="9048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作业考试：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查看学生章测试及期末考试得分，可查看试卷详情并导出章测试成绩，进行主观题批阅</a:t>
            </a:r>
            <a:endParaRPr lang="en-US" altLang="zh-CN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endParaRPr lang="en-US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64" name="TextBox 13"/>
          <p:cNvSpPr txBox="1"/>
          <p:nvPr/>
        </p:nvSpPr>
        <p:spPr>
          <a:xfrm>
            <a:off x="1300490" y="3100106"/>
            <a:ext cx="369763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问答</a:t>
            </a:r>
            <a: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参与本课程平台互动讨论</a:t>
            </a:r>
            <a:endParaRPr lang="en-US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67" name="TextBox 13"/>
          <p:cNvSpPr txBox="1"/>
          <p:nvPr/>
        </p:nvSpPr>
        <p:spPr>
          <a:xfrm>
            <a:off x="1300490" y="3818390"/>
            <a:ext cx="3697638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成绩管理：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查看成绩规则，期末考试结束之后在成绩调整期内可进行总分数调整</a:t>
            </a:r>
            <a:endParaRPr lang="en-US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68" name="TextBox 13"/>
          <p:cNvSpPr txBox="1"/>
          <p:nvPr/>
        </p:nvSpPr>
        <p:spPr>
          <a:xfrm>
            <a:off x="1300490" y="4606924"/>
            <a:ext cx="3697638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学籍管理：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查看所有已配课学生（包括为登录平台确认课程的学生），</a:t>
            </a:r>
            <a:r>
              <a:rPr lang="zh-CN" altLang="en-US" sz="1400" dirty="0">
                <a:solidFill>
                  <a:srgbClr val="C00000"/>
                </a:solidFill>
                <a:latin typeface="+mj-ea"/>
                <a:ea typeface="+mj-ea"/>
                <a:sym typeface="Arial" panose="020B0604020202020204" pitchFamily="34" charset="0"/>
              </a:rPr>
              <a:t>此功能仅</a:t>
            </a:r>
            <a:r>
              <a:rPr lang="en-US" altLang="zh-CN" sz="1400" dirty="0">
                <a:solidFill>
                  <a:srgbClr val="C00000"/>
                </a:solidFill>
                <a:latin typeface="+mj-ea"/>
                <a:ea typeface="+mj-ea"/>
                <a:sym typeface="Arial" panose="020B0604020202020204" pitchFamily="34" charset="0"/>
              </a:rPr>
              <a:t>PC</a:t>
            </a:r>
            <a:r>
              <a:rPr lang="zh-CN" altLang="en-US" sz="1400" dirty="0">
                <a:solidFill>
                  <a:srgbClr val="C00000"/>
                </a:solidFill>
                <a:latin typeface="+mj-ea"/>
                <a:ea typeface="+mj-ea"/>
                <a:sym typeface="Arial" panose="020B0604020202020204" pitchFamily="34" charset="0"/>
              </a:rPr>
              <a:t>端</a:t>
            </a:r>
            <a:endParaRPr lang="en-US" sz="1400" dirty="0">
              <a:solidFill>
                <a:srgbClr val="C00000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69" name="TextBox 13"/>
          <p:cNvSpPr txBox="1"/>
          <p:nvPr/>
        </p:nvSpPr>
        <p:spPr>
          <a:xfrm>
            <a:off x="1314255" y="5442176"/>
            <a:ext cx="4354586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发布通知：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通过平台发布学习通知（可选择班级分班发布通知），</a:t>
            </a:r>
            <a:r>
              <a:rPr lang="zh-CN" altLang="en-US" sz="1400" dirty="0">
                <a:solidFill>
                  <a:srgbClr val="C00000"/>
                </a:solidFill>
                <a:latin typeface="+mj-ea"/>
                <a:sym typeface="Arial" panose="020B0604020202020204" pitchFamily="34" charset="0"/>
              </a:rPr>
              <a:t>此功能仅</a:t>
            </a:r>
            <a:r>
              <a:rPr lang="en-US" altLang="zh-CN" sz="1400" dirty="0">
                <a:solidFill>
                  <a:srgbClr val="C00000"/>
                </a:solidFill>
                <a:latin typeface="+mj-ea"/>
                <a:sym typeface="Arial" panose="020B0604020202020204" pitchFamily="34" charset="0"/>
              </a:rPr>
              <a:t>PC</a:t>
            </a:r>
            <a:r>
              <a:rPr lang="zh-CN" altLang="en-US" sz="1400" dirty="0">
                <a:solidFill>
                  <a:srgbClr val="C00000"/>
                </a:solidFill>
                <a:latin typeface="+mj-ea"/>
                <a:sym typeface="Arial" panose="020B0604020202020204" pitchFamily="34" charset="0"/>
              </a:rPr>
              <a:t>端</a:t>
            </a:r>
            <a:endParaRPr lang="en-US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0" name="TextBox 13"/>
          <p:cNvSpPr txBox="1"/>
          <p:nvPr/>
        </p:nvSpPr>
        <p:spPr>
          <a:xfrm>
            <a:off x="1300490" y="6295800"/>
            <a:ext cx="369763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学情分析：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本课程学生学习整体情况分析，</a:t>
            </a:r>
            <a:r>
              <a:rPr lang="zh-CN" altLang="en-US" sz="1400" dirty="0">
                <a:solidFill>
                  <a:srgbClr val="C00000"/>
                </a:solidFill>
                <a:latin typeface="+mj-ea"/>
                <a:sym typeface="Arial" panose="020B0604020202020204" pitchFamily="34" charset="0"/>
              </a:rPr>
              <a:t>此功能仅</a:t>
            </a:r>
            <a:r>
              <a:rPr lang="en-US" altLang="zh-CN" sz="1400" dirty="0">
                <a:solidFill>
                  <a:srgbClr val="C00000"/>
                </a:solidFill>
                <a:latin typeface="+mj-ea"/>
                <a:sym typeface="Arial" panose="020B0604020202020204" pitchFamily="34" charset="0"/>
              </a:rPr>
              <a:t>PC</a:t>
            </a:r>
            <a:r>
              <a:rPr lang="zh-CN" altLang="en-US" sz="1400" dirty="0">
                <a:solidFill>
                  <a:srgbClr val="C00000"/>
                </a:solidFill>
                <a:latin typeface="+mj-ea"/>
                <a:sym typeface="Arial" panose="020B0604020202020204" pitchFamily="34" charset="0"/>
              </a:rPr>
              <a:t>端</a:t>
            </a:r>
            <a:endParaRPr lang="en-US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3" name="TextBox 13"/>
          <p:cNvSpPr txBox="1"/>
          <p:nvPr/>
        </p:nvSpPr>
        <p:spPr>
          <a:xfrm>
            <a:off x="7833426" y="864937"/>
            <a:ext cx="369763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学习进度：</a:t>
            </a:r>
            <a:b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可查看及管理登录平台确认课程学生学习情况</a:t>
            </a:r>
            <a:endParaRPr lang="en-US" sz="1400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4" name="TextBox 13"/>
          <p:cNvSpPr txBox="1"/>
          <p:nvPr/>
        </p:nvSpPr>
        <p:spPr>
          <a:xfrm>
            <a:off x="7833426" y="1559967"/>
            <a:ext cx="369763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见面课：</a:t>
            </a:r>
            <a:b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混合式课程见面课管理</a:t>
            </a:r>
            <a:endParaRPr lang="en-US" sz="1400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7839496" y="2334779"/>
            <a:ext cx="3697638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批阅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b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查看学生章测试及期末考试得分，主观题批阅（建议使用</a:t>
            </a:r>
            <a:r>
              <a:rPr lang="en-US" altLang="zh-CN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PC</a:t>
            </a: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端批阅），</a:t>
            </a:r>
            <a:r>
              <a:rPr lang="zh-CN" altLang="en-US" sz="1400" dirty="0">
                <a:solidFill>
                  <a:srgbClr val="FF0000"/>
                </a:solidFill>
                <a:latin typeface="+mj-ea"/>
                <a:ea typeface="+mj-ea"/>
                <a:sym typeface="Arial" panose="020B0604020202020204" pitchFamily="34" charset="0"/>
              </a:rPr>
              <a:t>同</a:t>
            </a:r>
            <a:r>
              <a:rPr lang="en-US" altLang="zh-CN" sz="1400" dirty="0">
                <a:solidFill>
                  <a:srgbClr val="FF0000"/>
                </a:solidFill>
                <a:latin typeface="+mj-ea"/>
                <a:ea typeface="+mj-ea"/>
                <a:sym typeface="Arial" panose="020B0604020202020204" pitchFamily="34" charset="0"/>
              </a:rPr>
              <a:t>PC</a:t>
            </a:r>
            <a:r>
              <a:rPr lang="zh-CN" altLang="en-US" sz="1400" dirty="0">
                <a:solidFill>
                  <a:srgbClr val="FF0000"/>
                </a:solidFill>
                <a:latin typeface="+mj-ea"/>
                <a:ea typeface="+mj-ea"/>
                <a:sym typeface="Arial" panose="020B0604020202020204" pitchFamily="34" charset="0"/>
              </a:rPr>
              <a:t>端“作业考试”</a:t>
            </a:r>
            <a:endParaRPr lang="en-US" sz="1400" dirty="0">
              <a:solidFill>
                <a:srgbClr val="FF0000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6" name="TextBox 13"/>
          <p:cNvSpPr txBox="1"/>
          <p:nvPr/>
        </p:nvSpPr>
        <p:spPr>
          <a:xfrm>
            <a:off x="7854335" y="3174178"/>
            <a:ext cx="369763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问答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b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参与本课程平台互动讨论</a:t>
            </a:r>
            <a:endParaRPr lang="en-US" sz="1400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7" name="TextBox 13"/>
          <p:cNvSpPr txBox="1"/>
          <p:nvPr/>
        </p:nvSpPr>
        <p:spPr>
          <a:xfrm>
            <a:off x="7822697" y="4795845"/>
            <a:ext cx="3697638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在线教程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b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观看本课程视频内容（</a:t>
            </a:r>
            <a:r>
              <a:rPr lang="en-US" altLang="zh-CN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PC</a:t>
            </a: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端课通过点击课程名观看）</a:t>
            </a:r>
            <a:endParaRPr lang="en-US" sz="1400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8" name="TextBox 13"/>
          <p:cNvSpPr txBox="1"/>
          <p:nvPr/>
        </p:nvSpPr>
        <p:spPr>
          <a:xfrm>
            <a:off x="7854335" y="3886643"/>
            <a:ext cx="3876221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课程信息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b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本课程教学大纲，课程背景，课程目标，课程设计原则（</a:t>
            </a:r>
            <a:r>
              <a:rPr lang="en-US" altLang="zh-CN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PC</a:t>
            </a: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端可通过点击课程名查看）</a:t>
            </a:r>
            <a:endParaRPr lang="en-US" sz="1400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9" name="TextBox 13"/>
          <p:cNvSpPr txBox="1"/>
          <p:nvPr/>
        </p:nvSpPr>
        <p:spPr>
          <a:xfrm>
            <a:off x="7799883" y="5649469"/>
            <a:ext cx="4032865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课程安排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b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本校自定义调整的运行时间及成绩比例，</a:t>
            </a:r>
            <a:r>
              <a:rPr lang="zh-CN" altLang="en-US" sz="1400" dirty="0">
                <a:solidFill>
                  <a:srgbClr val="FF0000"/>
                </a:solidFill>
                <a:latin typeface="+mj-ea"/>
                <a:ea typeface="+mj-ea"/>
                <a:sym typeface="Arial" panose="020B0604020202020204" pitchFamily="34" charset="0"/>
              </a:rPr>
              <a:t>此功能仅</a:t>
            </a:r>
            <a:r>
              <a:rPr lang="en-US" altLang="zh-CN" sz="1400" dirty="0">
                <a:solidFill>
                  <a:srgbClr val="FF0000"/>
                </a:solidFill>
                <a:latin typeface="+mj-ea"/>
                <a:ea typeface="+mj-ea"/>
                <a:sym typeface="Arial" panose="020B0604020202020204" pitchFamily="34" charset="0"/>
              </a:rPr>
              <a:t>APP</a:t>
            </a:r>
            <a:r>
              <a:rPr lang="zh-CN" altLang="en-US" sz="1400" dirty="0">
                <a:solidFill>
                  <a:srgbClr val="FF0000"/>
                </a:solidFill>
                <a:latin typeface="+mj-ea"/>
                <a:ea typeface="+mj-ea"/>
                <a:sym typeface="Arial" panose="020B0604020202020204" pitchFamily="34" charset="0"/>
              </a:rPr>
              <a:t>端</a:t>
            </a:r>
            <a:endParaRPr lang="en-US" sz="1400" dirty="0">
              <a:solidFill>
                <a:srgbClr val="FF0000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780264" y="156809"/>
            <a:ext cx="2730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32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端功能键</a:t>
            </a:r>
            <a:endParaRPr lang="zh-CN" altLang="en-US" sz="32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822405" y="156809"/>
            <a:ext cx="2730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端功能键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8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7" grpId="0"/>
      <p:bldP spid="61" grpId="0"/>
      <p:bldP spid="63" grpId="0"/>
      <p:bldP spid="64" grpId="0"/>
      <p:bldP spid="67" grpId="0"/>
      <p:bldP spid="68" grpId="0"/>
      <p:bldP spid="69" grpId="0"/>
      <p:bldP spid="70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428465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352549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问题解决 随时助力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1"/>
          <p:cNvSpPr txBox="1"/>
          <p:nvPr/>
        </p:nvSpPr>
        <p:spPr>
          <a:xfrm>
            <a:off x="580212" y="1671753"/>
            <a:ext cx="3397250" cy="47736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有任何疑问可咨询智慧树平台首页在线客服。平台使用操作说明请点击图中红色框所示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客户服务中心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。观看学生/教师操作说明。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更可以通过微信小程序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“智慧树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教学帮”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，使用自助查询，常见问题自己可快速解决；也可以通过微信客服咨询，随时随地助力平台使用。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1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811675" y="1585705"/>
            <a:ext cx="6419597" cy="2163109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820" y="4014381"/>
            <a:ext cx="2338274" cy="2338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2449" y="4925085"/>
            <a:ext cx="1219200" cy="1400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5"/>
          <p:cNvSpPr txBox="1"/>
          <p:nvPr/>
        </p:nvSpPr>
        <p:spPr>
          <a:xfrm>
            <a:off x="1074192" y="1825938"/>
            <a:ext cx="10043615" cy="33510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教师端无需自行注册，账号由智慧树网根据学校提供的选课老师信息（工号，姓名，手机号码，所属学院）统一进行配置。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账号为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，初始密码为“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123456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”。若登录时显示账号密码不正确，则直接点击右下角“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忘记密码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”重设即可。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eb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与A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教师端账号是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共享的，W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eb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端的操作可在A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上同步体现。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891609" y="1504267"/>
            <a:ext cx="5596740" cy="4518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进入智慧树官网：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www.zhihuishu.com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点击登录，输入账号（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），初始密码（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123456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），若登录时显示账号密码不正确，则直接点击右下角“忘记密码”重设即可。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3693" y="1162974"/>
            <a:ext cx="3833192" cy="5082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3"/>
          <p:cNvSpPr/>
          <p:nvPr/>
        </p:nvSpPr>
        <p:spPr>
          <a:xfrm>
            <a:off x="2376828" y="5222641"/>
            <a:ext cx="7511369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进入登录状态后，点击姓名左侧的“我的学堂”即可进入功能界面，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可以在教师端自由切换为学生端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77" y="1267459"/>
            <a:ext cx="10079115" cy="3756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454" y="1234876"/>
            <a:ext cx="10145698" cy="509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573" y="1586512"/>
            <a:ext cx="11146853" cy="4684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91" y="1952418"/>
            <a:ext cx="10656605" cy="4235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54"/>
          <p:cNvCxnSpPr/>
          <p:nvPr/>
        </p:nvCxnSpPr>
        <p:spPr>
          <a:xfrm>
            <a:off x="779763" y="4500978"/>
            <a:ext cx="10477122" cy="0"/>
          </a:xfrm>
          <a:prstGeom prst="line">
            <a:avLst/>
          </a:prstGeom>
          <a:ln w="27622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0"/>
            <a:ext cx="12192000" cy="1731146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656272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平台操作与课程运行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ardrop 29"/>
          <p:cNvSpPr/>
          <p:nvPr/>
        </p:nvSpPr>
        <p:spPr>
          <a:xfrm rot="8100000">
            <a:off x="1144168" y="2485724"/>
            <a:ext cx="1374544" cy="1374536"/>
          </a:xfrm>
          <a:prstGeom prst="teardrop">
            <a:avLst>
              <a:gd name="adj" fmla="val 138114"/>
            </a:avLst>
          </a:prstGeom>
          <a:solidFill>
            <a:srgbClr val="12B1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30"/>
          <p:cNvSpPr/>
          <p:nvPr/>
        </p:nvSpPr>
        <p:spPr>
          <a:xfrm>
            <a:off x="1199086" y="2529600"/>
            <a:ext cx="1270051" cy="12700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0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ardrop 29"/>
          <p:cNvSpPr/>
          <p:nvPr/>
        </p:nvSpPr>
        <p:spPr>
          <a:xfrm rot="8100000">
            <a:off x="3186031" y="2485723"/>
            <a:ext cx="1374544" cy="1374536"/>
          </a:xfrm>
          <a:prstGeom prst="teardrop">
            <a:avLst>
              <a:gd name="adj" fmla="val 138114"/>
            </a:avLst>
          </a:prstGeom>
          <a:solidFill>
            <a:srgbClr val="12B1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val 30"/>
          <p:cNvSpPr/>
          <p:nvPr/>
        </p:nvSpPr>
        <p:spPr>
          <a:xfrm>
            <a:off x="3240949" y="2529599"/>
            <a:ext cx="1270051" cy="12700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0000"/>
              </a:lnSpc>
            </a:pPr>
            <a:endParaRPr lang="zh-CN" altLang="en-US" sz="20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ardrop 29"/>
          <p:cNvSpPr/>
          <p:nvPr/>
        </p:nvSpPr>
        <p:spPr>
          <a:xfrm rot="8100000">
            <a:off x="5469518" y="2485724"/>
            <a:ext cx="1374544" cy="1374536"/>
          </a:xfrm>
          <a:prstGeom prst="teardrop">
            <a:avLst>
              <a:gd name="adj" fmla="val 138114"/>
            </a:avLst>
          </a:prstGeom>
          <a:solidFill>
            <a:srgbClr val="12B1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30"/>
          <p:cNvSpPr/>
          <p:nvPr/>
        </p:nvSpPr>
        <p:spPr>
          <a:xfrm>
            <a:off x="5524436" y="2529600"/>
            <a:ext cx="1270051" cy="12700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0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ardrop 29"/>
          <p:cNvSpPr/>
          <p:nvPr/>
        </p:nvSpPr>
        <p:spPr>
          <a:xfrm rot="8100000">
            <a:off x="7511381" y="2485723"/>
            <a:ext cx="1374544" cy="1374536"/>
          </a:xfrm>
          <a:prstGeom prst="teardrop">
            <a:avLst>
              <a:gd name="adj" fmla="val 138114"/>
            </a:avLst>
          </a:prstGeom>
          <a:solidFill>
            <a:srgbClr val="12B1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30"/>
          <p:cNvSpPr/>
          <p:nvPr/>
        </p:nvSpPr>
        <p:spPr>
          <a:xfrm>
            <a:off x="7566299" y="2529599"/>
            <a:ext cx="1270051" cy="12700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0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ardrop 29"/>
          <p:cNvSpPr/>
          <p:nvPr/>
        </p:nvSpPr>
        <p:spPr>
          <a:xfrm rot="8100000">
            <a:off x="9553244" y="2485723"/>
            <a:ext cx="1374544" cy="1374536"/>
          </a:xfrm>
          <a:prstGeom prst="teardrop">
            <a:avLst>
              <a:gd name="adj" fmla="val 138114"/>
            </a:avLst>
          </a:prstGeom>
          <a:solidFill>
            <a:srgbClr val="12B1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Oval 30"/>
          <p:cNvSpPr/>
          <p:nvPr/>
        </p:nvSpPr>
        <p:spPr>
          <a:xfrm>
            <a:off x="9608162" y="2529599"/>
            <a:ext cx="1270051" cy="12700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0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2"/>
          <p:cNvSpPr txBox="1">
            <a:spLocks noChangeArrowheads="1"/>
          </p:cNvSpPr>
          <p:nvPr/>
        </p:nvSpPr>
        <p:spPr bwMode="auto">
          <a:xfrm flipH="1">
            <a:off x="1094639" y="2643176"/>
            <a:ext cx="147699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endParaRPr lang="en-US" altLang="zh-CN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导学课</a:t>
            </a:r>
            <a:endParaRPr lang="zh-CN" altLang="en-US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2"/>
          <p:cNvSpPr txBox="1">
            <a:spLocks noChangeArrowheads="1"/>
          </p:cNvSpPr>
          <p:nvPr/>
        </p:nvSpPr>
        <p:spPr bwMode="auto">
          <a:xfrm flipH="1">
            <a:off x="3153553" y="2643176"/>
            <a:ext cx="147699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</a:t>
            </a:r>
            <a:endParaRPr lang="en-US" altLang="zh-CN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学习管理</a:t>
            </a:r>
            <a:endParaRPr lang="zh-CN" altLang="en-US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"/>
          <p:cNvSpPr txBox="1">
            <a:spLocks noChangeArrowheads="1"/>
          </p:cNvSpPr>
          <p:nvPr/>
        </p:nvSpPr>
        <p:spPr bwMode="auto">
          <a:xfrm flipH="1">
            <a:off x="5426420" y="2643176"/>
            <a:ext cx="147699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  <a:br>
              <a:rPr lang="en-US" altLang="zh-CN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查看批阅</a:t>
            </a:r>
            <a:endParaRPr lang="zh-CN" altLang="en-US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"/>
          <p:cNvSpPr txBox="1">
            <a:spLocks noChangeArrowheads="1"/>
          </p:cNvSpPr>
          <p:nvPr/>
        </p:nvSpPr>
        <p:spPr bwMode="auto">
          <a:xfrm flipH="1">
            <a:off x="7460157" y="2643176"/>
            <a:ext cx="147699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问答</a:t>
            </a:r>
            <a:endParaRPr lang="zh-CN" altLang="en-US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zh-CN" altLang="en-US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"/>
          <p:cNvSpPr txBox="1">
            <a:spLocks noChangeArrowheads="1"/>
          </p:cNvSpPr>
          <p:nvPr/>
        </p:nvSpPr>
        <p:spPr bwMode="auto">
          <a:xfrm flipH="1">
            <a:off x="9502020" y="2643176"/>
            <a:ext cx="147699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见面课</a:t>
            </a:r>
            <a:br>
              <a:rPr lang="en-US" altLang="zh-CN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zh-CN" altLang="en-US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2164</Words>
  <Application>WPS 演示</Application>
  <PresentationFormat>宽屏</PresentationFormat>
  <Paragraphs>185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Arial</vt:lpstr>
      <vt:lpstr>宋体</vt:lpstr>
      <vt:lpstr>Wingdings</vt:lpstr>
      <vt:lpstr>印品黑体</vt:lpstr>
      <vt:lpstr>微软雅黑</vt:lpstr>
      <vt:lpstr>黑体</vt:lpstr>
      <vt:lpstr>Arial Narrow</vt:lpstr>
      <vt:lpstr>Calibri</vt:lpstr>
      <vt:lpstr>Wingdings</vt:lpstr>
      <vt:lpstr>Arial Unicode MS</vt:lpstr>
      <vt:lpstr>等线 Light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ESF009</dc:creator>
  <cp:lastModifiedBy>qiany</cp:lastModifiedBy>
  <cp:revision>71</cp:revision>
  <dcterms:created xsi:type="dcterms:W3CDTF">2021-03-08T05:41:00Z</dcterms:created>
  <dcterms:modified xsi:type="dcterms:W3CDTF">2021-03-18T07:49:18Z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