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diagrams/layout2.xml" ContentType="application/vnd.openxmlformats-officedocument.drawingml.diagram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0"/>
  </p:notesMasterIdLst>
  <p:sldIdLst>
    <p:sldId id="617" r:id="rId3"/>
    <p:sldId id="517" r:id="rId4"/>
    <p:sldId id="529" r:id="rId5"/>
    <p:sldId id="573" r:id="rId6"/>
    <p:sldId id="574" r:id="rId7"/>
    <p:sldId id="696" r:id="rId8"/>
    <p:sldId id="697" r:id="rId9"/>
    <p:sldId id="577" r:id="rId10"/>
    <p:sldId id="540" r:id="rId11"/>
    <p:sldId id="618" r:id="rId12"/>
    <p:sldId id="642" r:id="rId13"/>
    <p:sldId id="620" r:id="rId14"/>
    <p:sldId id="621" r:id="rId15"/>
    <p:sldId id="677" r:id="rId16"/>
    <p:sldId id="678" r:id="rId17"/>
    <p:sldId id="623" r:id="rId18"/>
    <p:sldId id="624" r:id="rId19"/>
    <p:sldId id="625" r:id="rId20"/>
    <p:sldId id="626" r:id="rId21"/>
    <p:sldId id="652" r:id="rId22"/>
    <p:sldId id="632" r:id="rId23"/>
    <p:sldId id="629" r:id="rId24"/>
    <p:sldId id="631" r:id="rId25"/>
    <p:sldId id="658" r:id="rId26"/>
    <p:sldId id="659" r:id="rId27"/>
    <p:sldId id="634" r:id="rId28"/>
    <p:sldId id="660" r:id="rId29"/>
    <p:sldId id="653" r:id="rId30"/>
    <p:sldId id="661" r:id="rId31"/>
    <p:sldId id="662" r:id="rId32"/>
    <p:sldId id="663" r:id="rId33"/>
    <p:sldId id="654" r:id="rId34"/>
    <p:sldId id="687" r:id="rId35"/>
    <p:sldId id="688" r:id="rId36"/>
    <p:sldId id="689" r:id="rId37"/>
    <p:sldId id="695" r:id="rId38"/>
    <p:sldId id="690" r:id="rId39"/>
    <p:sldId id="691" r:id="rId40"/>
    <p:sldId id="673" r:id="rId41"/>
    <p:sldId id="656" r:id="rId42"/>
    <p:sldId id="674" r:id="rId43"/>
    <p:sldId id="657" r:id="rId44"/>
    <p:sldId id="675" r:id="rId45"/>
    <p:sldId id="676" r:id="rId46"/>
    <p:sldId id="698" r:id="rId47"/>
    <p:sldId id="699" r:id="rId48"/>
    <p:sldId id="700" r:id="rId49"/>
    <p:sldId id="701" r:id="rId50"/>
    <p:sldId id="702" r:id="rId51"/>
    <p:sldId id="703" r:id="rId52"/>
    <p:sldId id="704" r:id="rId53"/>
    <p:sldId id="705" r:id="rId54"/>
    <p:sldId id="706" r:id="rId55"/>
    <p:sldId id="707" r:id="rId56"/>
    <p:sldId id="708" r:id="rId57"/>
    <p:sldId id="709" r:id="rId58"/>
    <p:sldId id="616" r:id="rId5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0099FF"/>
    <a:srgbClr val="FF0000"/>
    <a:srgbClr val="00CCFF"/>
    <a:srgbClr val="0199FF"/>
    <a:srgbClr val="FF3300"/>
    <a:srgbClr val="00FF00"/>
    <a:srgbClr val="FFFF00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5" autoAdjust="0"/>
    <p:restoredTop sz="87808" autoAdjust="0"/>
  </p:normalViewPr>
  <p:slideViewPr>
    <p:cSldViewPr snapToGrid="0">
      <p:cViewPr varScale="1">
        <p:scale>
          <a:sx n="77" d="100"/>
          <a:sy n="77" d="100"/>
        </p:scale>
        <p:origin x="-773" y="-86"/>
      </p:cViewPr>
      <p:guideLst>
        <p:guide orient="horz" pos="20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26675" cy="7372667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7C0BC-FC5A-4E3B-88FF-C404AC5E37FC}" type="doc">
      <dgm:prSet loTypeId="urn:microsoft.com/office/officeart/2005/8/layout/process2" loCatId="process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E0A7B0D2-A734-4FC8-A987-B452496A203B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中国宏观经济数据库</a:t>
          </a:r>
        </a:p>
      </dgm:t>
    </dgm:pt>
    <dgm:pt modelId="{931D2206-237F-4B67-9200-2917A2824C83}" type="parTrans" cxnId="{55FF7C96-ECB8-4189-979A-56FD2D957C68}">
      <dgm:prSet/>
      <dgm:spPr/>
      <dgm:t>
        <a:bodyPr/>
        <a:lstStyle/>
        <a:p>
          <a:endParaRPr lang="zh-CN" altLang="en-US"/>
        </a:p>
      </dgm:t>
    </dgm:pt>
    <dgm:pt modelId="{A23862CC-58A0-497E-AD34-4A0A5CE86987}" type="sibTrans" cxnId="{55FF7C96-ECB8-4189-979A-56FD2D957C68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3CD4F611-D99A-42A7-9CF3-FB866C4F950A}">
      <dgm:prSet phldrT="[文本]"/>
      <dgm:spPr>
        <a:solidFill>
          <a:srgbClr val="0099FF"/>
        </a:solidFill>
      </dgm:spPr>
      <dgm:t>
        <a:bodyPr/>
        <a:lstStyle/>
        <a:p>
          <a:pPr algn="ctr"/>
          <a:r>
            <a:rPr lang="zh-CN" altLang="en-US" dirty="0"/>
            <a:t>就业人员平均工资总计（元）</a:t>
          </a:r>
        </a:p>
      </dgm:t>
    </dgm:pt>
    <dgm:pt modelId="{A237AD3B-BEE9-48DA-9D62-2B4598B5944C}" type="parTrans" cxnId="{3373DC58-54E3-4B64-B738-2B79927892EF}">
      <dgm:prSet/>
      <dgm:spPr/>
      <dgm:t>
        <a:bodyPr/>
        <a:lstStyle/>
        <a:p>
          <a:endParaRPr lang="zh-CN" altLang="en-US"/>
        </a:p>
      </dgm:t>
    </dgm:pt>
    <dgm:pt modelId="{2524AE31-F7CE-449A-91AF-CA889B44DE4A}" type="sibTrans" cxnId="{3373DC58-54E3-4B64-B738-2B79927892EF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67819931-3310-42A1-8872-50CBD14CAD18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最近</a:t>
          </a:r>
          <a:r>
            <a:rPr lang="en-US" altLang="zh-CN" dirty="0"/>
            <a:t>20</a:t>
          </a:r>
          <a:r>
            <a:rPr lang="zh-CN" altLang="en-US" dirty="0"/>
            <a:t>年</a:t>
          </a:r>
        </a:p>
      </dgm:t>
    </dgm:pt>
    <dgm:pt modelId="{2D35B64E-3224-4909-8CB3-FCCDE8940BAA}" type="par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6608ACE8-104B-4405-8791-675B5976B6BA}" type="sib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33BE2030-71F2-4A6B-B7DB-BBBAC9ED7E68}" type="pres">
      <dgm:prSet presAssocID="{0E07C0BC-FC5A-4E3B-88FF-C404AC5E37F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CB1DD8F-54CC-49AB-BA72-C1EEDEAD1C70}" type="pres">
      <dgm:prSet presAssocID="{E0A7B0D2-A734-4FC8-A987-B452496A20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6D5518D-68BE-4CCA-A438-B373865B903F}" type="pres">
      <dgm:prSet presAssocID="{A23862CC-58A0-497E-AD34-4A0A5CE86987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351C9378-3752-4127-AE48-BB2D356F8725}" type="pres">
      <dgm:prSet presAssocID="{A23862CC-58A0-497E-AD34-4A0A5CE86987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FDBF58BD-1A8F-4AA1-9F4E-D7949699BFDF}" type="pres">
      <dgm:prSet presAssocID="{3CD4F611-D99A-42A7-9CF3-FB866C4F950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2EE352-5857-4EBA-9873-3DE8CC4A3C9E}" type="pres">
      <dgm:prSet presAssocID="{2524AE31-F7CE-449A-91AF-CA889B44DE4A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46E42316-C1F9-4572-8F57-B78EA2403427}" type="pres">
      <dgm:prSet presAssocID="{2524AE31-F7CE-449A-91AF-CA889B44DE4A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5E8A4F60-0C67-436D-BFDD-9B9A32C74B90}" type="pres">
      <dgm:prSet presAssocID="{67819931-3310-42A1-8872-50CBD14CAD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2A9826E-FD4A-4FEB-A111-0ED7482DE43D}" type="presOf" srcId="{2524AE31-F7CE-449A-91AF-CA889B44DE4A}" destId="{692EE352-5857-4EBA-9873-3DE8CC4A3C9E}" srcOrd="0" destOrd="0" presId="urn:microsoft.com/office/officeart/2005/8/layout/process2"/>
    <dgm:cxn modelId="{5992B6C9-FF07-4E10-9303-038006F75C65}" type="presOf" srcId="{67819931-3310-42A1-8872-50CBD14CAD18}" destId="{5E8A4F60-0C67-436D-BFDD-9B9A32C74B90}" srcOrd="0" destOrd="0" presId="urn:microsoft.com/office/officeart/2005/8/layout/process2"/>
    <dgm:cxn modelId="{E2B03A21-D3A3-4F85-BF7D-DF9BF5BD878A}" type="presOf" srcId="{2524AE31-F7CE-449A-91AF-CA889B44DE4A}" destId="{46E42316-C1F9-4572-8F57-B78EA2403427}" srcOrd="1" destOrd="0" presId="urn:microsoft.com/office/officeart/2005/8/layout/process2"/>
    <dgm:cxn modelId="{55FF7C96-ECB8-4189-979A-56FD2D957C68}" srcId="{0E07C0BC-FC5A-4E3B-88FF-C404AC5E37FC}" destId="{E0A7B0D2-A734-4FC8-A987-B452496A203B}" srcOrd="0" destOrd="0" parTransId="{931D2206-237F-4B67-9200-2917A2824C83}" sibTransId="{A23862CC-58A0-497E-AD34-4A0A5CE86987}"/>
    <dgm:cxn modelId="{3373DC58-54E3-4B64-B738-2B79927892EF}" srcId="{0E07C0BC-FC5A-4E3B-88FF-C404AC5E37FC}" destId="{3CD4F611-D99A-42A7-9CF3-FB866C4F950A}" srcOrd="1" destOrd="0" parTransId="{A237AD3B-BEE9-48DA-9D62-2B4598B5944C}" sibTransId="{2524AE31-F7CE-449A-91AF-CA889B44DE4A}"/>
    <dgm:cxn modelId="{851AE253-3E18-4457-82CC-A199367A3C68}" type="presOf" srcId="{0E07C0BC-FC5A-4E3B-88FF-C404AC5E37FC}" destId="{33BE2030-71F2-4A6B-B7DB-BBBAC9ED7E68}" srcOrd="0" destOrd="0" presId="urn:microsoft.com/office/officeart/2005/8/layout/process2"/>
    <dgm:cxn modelId="{2BC87697-F9E4-4BC1-B112-1372EAD84444}" srcId="{0E07C0BC-FC5A-4E3B-88FF-C404AC5E37FC}" destId="{67819931-3310-42A1-8872-50CBD14CAD18}" srcOrd="2" destOrd="0" parTransId="{2D35B64E-3224-4909-8CB3-FCCDE8940BAA}" sibTransId="{6608ACE8-104B-4405-8791-675B5976B6BA}"/>
    <dgm:cxn modelId="{A7505D34-DF37-492B-AC94-44AD69E67B04}" type="presOf" srcId="{A23862CC-58A0-497E-AD34-4A0A5CE86987}" destId="{351C9378-3752-4127-AE48-BB2D356F8725}" srcOrd="1" destOrd="0" presId="urn:microsoft.com/office/officeart/2005/8/layout/process2"/>
    <dgm:cxn modelId="{E8736FA1-CE8F-4048-949F-1E66600F7598}" type="presOf" srcId="{A23862CC-58A0-497E-AD34-4A0A5CE86987}" destId="{76D5518D-68BE-4CCA-A438-B373865B903F}" srcOrd="0" destOrd="0" presId="urn:microsoft.com/office/officeart/2005/8/layout/process2"/>
    <dgm:cxn modelId="{15C5C15B-EA90-416A-9C73-6F2D2BCA1730}" type="presOf" srcId="{E0A7B0D2-A734-4FC8-A987-B452496A203B}" destId="{3CB1DD8F-54CC-49AB-BA72-C1EEDEAD1C70}" srcOrd="0" destOrd="0" presId="urn:microsoft.com/office/officeart/2005/8/layout/process2"/>
    <dgm:cxn modelId="{81EC503F-6F78-420C-8E8A-F16302E3B74F}" type="presOf" srcId="{3CD4F611-D99A-42A7-9CF3-FB866C4F950A}" destId="{FDBF58BD-1A8F-4AA1-9F4E-D7949699BFDF}" srcOrd="0" destOrd="0" presId="urn:microsoft.com/office/officeart/2005/8/layout/process2"/>
    <dgm:cxn modelId="{2D83A12D-45E4-4C1B-B1BD-505E3B5EAC8F}" type="presParOf" srcId="{33BE2030-71F2-4A6B-B7DB-BBBAC9ED7E68}" destId="{3CB1DD8F-54CC-49AB-BA72-C1EEDEAD1C70}" srcOrd="0" destOrd="0" presId="urn:microsoft.com/office/officeart/2005/8/layout/process2"/>
    <dgm:cxn modelId="{09F55E0D-0692-4ECE-8B00-D970FD793BC4}" type="presParOf" srcId="{33BE2030-71F2-4A6B-B7DB-BBBAC9ED7E68}" destId="{76D5518D-68BE-4CCA-A438-B373865B903F}" srcOrd="1" destOrd="0" presId="urn:microsoft.com/office/officeart/2005/8/layout/process2"/>
    <dgm:cxn modelId="{3ADDBFEC-88BD-4D5B-BA58-1F798798FE80}" type="presParOf" srcId="{76D5518D-68BE-4CCA-A438-B373865B903F}" destId="{351C9378-3752-4127-AE48-BB2D356F8725}" srcOrd="0" destOrd="0" presId="urn:microsoft.com/office/officeart/2005/8/layout/process2"/>
    <dgm:cxn modelId="{F9FA6134-551A-4C8F-BF3F-8A82AA5B3728}" type="presParOf" srcId="{33BE2030-71F2-4A6B-B7DB-BBBAC9ED7E68}" destId="{FDBF58BD-1A8F-4AA1-9F4E-D7949699BFDF}" srcOrd="2" destOrd="0" presId="urn:microsoft.com/office/officeart/2005/8/layout/process2"/>
    <dgm:cxn modelId="{983622FF-366A-484B-A86E-D52592612E04}" type="presParOf" srcId="{33BE2030-71F2-4A6B-B7DB-BBBAC9ED7E68}" destId="{692EE352-5857-4EBA-9873-3DE8CC4A3C9E}" srcOrd="3" destOrd="0" presId="urn:microsoft.com/office/officeart/2005/8/layout/process2"/>
    <dgm:cxn modelId="{E9C06731-F3B0-43DE-A971-E6E0C38C30AB}" type="presParOf" srcId="{692EE352-5857-4EBA-9873-3DE8CC4A3C9E}" destId="{46E42316-C1F9-4572-8F57-B78EA2403427}" srcOrd="0" destOrd="0" presId="urn:microsoft.com/office/officeart/2005/8/layout/process2"/>
    <dgm:cxn modelId="{7393B5DB-5116-4055-A81F-C65B5888EE19}" type="presParOf" srcId="{33BE2030-71F2-4A6B-B7DB-BBBAC9ED7E68}" destId="{5E8A4F60-0C67-436D-BFDD-9B9A32C74B9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7C0BC-FC5A-4E3B-88FF-C404AC5E37FC}" type="doc">
      <dgm:prSet loTypeId="urn:microsoft.com/office/officeart/2005/8/layout/process2" loCatId="process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E0A7B0D2-A734-4FC8-A987-B452496A203B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中国宏观经济数据库</a:t>
          </a:r>
          <a:r>
            <a:rPr lang="en-US" altLang="zh-CN" dirty="0"/>
            <a:t>-</a:t>
          </a:r>
          <a:r>
            <a:rPr lang="zh-CN" altLang="en-US" dirty="0"/>
            <a:t>年度数据（全国）</a:t>
          </a:r>
        </a:p>
      </dgm:t>
    </dgm:pt>
    <dgm:pt modelId="{931D2206-237F-4B67-9200-2917A2824C83}" type="parTrans" cxnId="{55FF7C96-ECB8-4189-979A-56FD2D957C68}">
      <dgm:prSet/>
      <dgm:spPr/>
      <dgm:t>
        <a:bodyPr/>
        <a:lstStyle/>
        <a:p>
          <a:endParaRPr lang="zh-CN" altLang="en-US"/>
        </a:p>
      </dgm:t>
    </dgm:pt>
    <dgm:pt modelId="{A23862CC-58A0-497E-AD34-4A0A5CE86987}" type="sibTrans" cxnId="{55FF7C96-ECB8-4189-979A-56FD2D957C68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3CD4F611-D99A-42A7-9CF3-FB866C4F950A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按登记注册类型份就业人员平均工资</a:t>
          </a:r>
        </a:p>
      </dgm:t>
    </dgm:pt>
    <dgm:pt modelId="{A237AD3B-BEE9-48DA-9D62-2B4598B5944C}" type="parTrans" cxnId="{3373DC58-54E3-4B64-B738-2B79927892EF}">
      <dgm:prSet/>
      <dgm:spPr/>
      <dgm:t>
        <a:bodyPr/>
        <a:lstStyle/>
        <a:p>
          <a:endParaRPr lang="zh-CN" altLang="en-US"/>
        </a:p>
      </dgm:t>
    </dgm:pt>
    <dgm:pt modelId="{2524AE31-F7CE-449A-91AF-CA889B44DE4A}" type="sibTrans" cxnId="{3373DC58-54E3-4B64-B738-2B79927892EF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67819931-3310-42A1-8872-50CBD14CAD18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最近</a:t>
          </a:r>
          <a:r>
            <a:rPr lang="en-US" altLang="zh-CN" dirty="0"/>
            <a:t>10</a:t>
          </a:r>
          <a:r>
            <a:rPr lang="zh-CN" altLang="en-US" dirty="0"/>
            <a:t>年</a:t>
          </a:r>
        </a:p>
      </dgm:t>
    </dgm:pt>
    <dgm:pt modelId="{2D35B64E-3224-4909-8CB3-FCCDE8940BAA}" type="par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6608ACE8-104B-4405-8791-675B5976B6BA}" type="sib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33BE2030-71F2-4A6B-B7DB-BBBAC9ED7E68}" type="pres">
      <dgm:prSet presAssocID="{0E07C0BC-FC5A-4E3B-88FF-C404AC5E37F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CB1DD8F-54CC-49AB-BA72-C1EEDEAD1C70}" type="pres">
      <dgm:prSet presAssocID="{E0A7B0D2-A734-4FC8-A987-B452496A20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6D5518D-68BE-4CCA-A438-B373865B903F}" type="pres">
      <dgm:prSet presAssocID="{A23862CC-58A0-497E-AD34-4A0A5CE86987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351C9378-3752-4127-AE48-BB2D356F8725}" type="pres">
      <dgm:prSet presAssocID="{A23862CC-58A0-497E-AD34-4A0A5CE86987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FDBF58BD-1A8F-4AA1-9F4E-D7949699BFDF}" type="pres">
      <dgm:prSet presAssocID="{3CD4F611-D99A-42A7-9CF3-FB866C4F950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2EE352-5857-4EBA-9873-3DE8CC4A3C9E}" type="pres">
      <dgm:prSet presAssocID="{2524AE31-F7CE-449A-91AF-CA889B44DE4A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46E42316-C1F9-4572-8F57-B78EA2403427}" type="pres">
      <dgm:prSet presAssocID="{2524AE31-F7CE-449A-91AF-CA889B44DE4A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5E8A4F60-0C67-436D-BFDD-9B9A32C74B90}" type="pres">
      <dgm:prSet presAssocID="{67819931-3310-42A1-8872-50CBD14CAD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9F42CDB-3FCA-426D-8A05-C3AF2896FB6A}" type="presOf" srcId="{2524AE31-F7CE-449A-91AF-CA889B44DE4A}" destId="{46E42316-C1F9-4572-8F57-B78EA2403427}" srcOrd="1" destOrd="0" presId="urn:microsoft.com/office/officeart/2005/8/layout/process2"/>
    <dgm:cxn modelId="{C404B0C2-8E41-4EB5-AA67-E259B594E5A4}" type="presOf" srcId="{A23862CC-58A0-497E-AD34-4A0A5CE86987}" destId="{351C9378-3752-4127-AE48-BB2D356F8725}" srcOrd="1" destOrd="0" presId="urn:microsoft.com/office/officeart/2005/8/layout/process2"/>
    <dgm:cxn modelId="{90A4F758-C6A8-4585-946D-54A36AC6A963}" type="presOf" srcId="{3CD4F611-D99A-42A7-9CF3-FB866C4F950A}" destId="{FDBF58BD-1A8F-4AA1-9F4E-D7949699BFDF}" srcOrd="0" destOrd="0" presId="urn:microsoft.com/office/officeart/2005/8/layout/process2"/>
    <dgm:cxn modelId="{55FF7C96-ECB8-4189-979A-56FD2D957C68}" srcId="{0E07C0BC-FC5A-4E3B-88FF-C404AC5E37FC}" destId="{E0A7B0D2-A734-4FC8-A987-B452496A203B}" srcOrd="0" destOrd="0" parTransId="{931D2206-237F-4B67-9200-2917A2824C83}" sibTransId="{A23862CC-58A0-497E-AD34-4A0A5CE86987}"/>
    <dgm:cxn modelId="{3373DC58-54E3-4B64-B738-2B79927892EF}" srcId="{0E07C0BC-FC5A-4E3B-88FF-C404AC5E37FC}" destId="{3CD4F611-D99A-42A7-9CF3-FB866C4F950A}" srcOrd="1" destOrd="0" parTransId="{A237AD3B-BEE9-48DA-9D62-2B4598B5944C}" sibTransId="{2524AE31-F7CE-449A-91AF-CA889B44DE4A}"/>
    <dgm:cxn modelId="{25756C07-206E-458E-80D3-755EF22AB0AA}" type="presOf" srcId="{2524AE31-F7CE-449A-91AF-CA889B44DE4A}" destId="{692EE352-5857-4EBA-9873-3DE8CC4A3C9E}" srcOrd="0" destOrd="0" presId="urn:microsoft.com/office/officeart/2005/8/layout/process2"/>
    <dgm:cxn modelId="{2BC87697-F9E4-4BC1-B112-1372EAD84444}" srcId="{0E07C0BC-FC5A-4E3B-88FF-C404AC5E37FC}" destId="{67819931-3310-42A1-8872-50CBD14CAD18}" srcOrd="2" destOrd="0" parTransId="{2D35B64E-3224-4909-8CB3-FCCDE8940BAA}" sibTransId="{6608ACE8-104B-4405-8791-675B5976B6BA}"/>
    <dgm:cxn modelId="{DA84F3F1-EE18-4DD5-80B3-C5E3E87CB24C}" type="presOf" srcId="{E0A7B0D2-A734-4FC8-A987-B452496A203B}" destId="{3CB1DD8F-54CC-49AB-BA72-C1EEDEAD1C70}" srcOrd="0" destOrd="0" presId="urn:microsoft.com/office/officeart/2005/8/layout/process2"/>
    <dgm:cxn modelId="{4145F5AD-E38C-4279-AE7C-1791FF265218}" type="presOf" srcId="{0E07C0BC-FC5A-4E3B-88FF-C404AC5E37FC}" destId="{33BE2030-71F2-4A6B-B7DB-BBBAC9ED7E68}" srcOrd="0" destOrd="0" presId="urn:microsoft.com/office/officeart/2005/8/layout/process2"/>
    <dgm:cxn modelId="{9D459F58-16A1-48C5-9C7A-A75E19A7EE9B}" type="presOf" srcId="{A23862CC-58A0-497E-AD34-4A0A5CE86987}" destId="{76D5518D-68BE-4CCA-A438-B373865B903F}" srcOrd="0" destOrd="0" presId="urn:microsoft.com/office/officeart/2005/8/layout/process2"/>
    <dgm:cxn modelId="{A238632D-363E-444F-83F1-02435F29B839}" type="presOf" srcId="{67819931-3310-42A1-8872-50CBD14CAD18}" destId="{5E8A4F60-0C67-436D-BFDD-9B9A32C74B90}" srcOrd="0" destOrd="0" presId="urn:microsoft.com/office/officeart/2005/8/layout/process2"/>
    <dgm:cxn modelId="{5ACC8561-31BB-4732-A1F7-9236B05D21DC}" type="presParOf" srcId="{33BE2030-71F2-4A6B-B7DB-BBBAC9ED7E68}" destId="{3CB1DD8F-54CC-49AB-BA72-C1EEDEAD1C70}" srcOrd="0" destOrd="0" presId="urn:microsoft.com/office/officeart/2005/8/layout/process2"/>
    <dgm:cxn modelId="{A2F9D08A-FC65-48A6-8C04-3088B9382674}" type="presParOf" srcId="{33BE2030-71F2-4A6B-B7DB-BBBAC9ED7E68}" destId="{76D5518D-68BE-4CCA-A438-B373865B903F}" srcOrd="1" destOrd="0" presId="urn:microsoft.com/office/officeart/2005/8/layout/process2"/>
    <dgm:cxn modelId="{328ED395-4285-4FB1-BF3F-7D9F2F1AB1F1}" type="presParOf" srcId="{76D5518D-68BE-4CCA-A438-B373865B903F}" destId="{351C9378-3752-4127-AE48-BB2D356F8725}" srcOrd="0" destOrd="0" presId="urn:microsoft.com/office/officeart/2005/8/layout/process2"/>
    <dgm:cxn modelId="{F2BB74B8-3399-404C-A7E3-4C6809B07569}" type="presParOf" srcId="{33BE2030-71F2-4A6B-B7DB-BBBAC9ED7E68}" destId="{FDBF58BD-1A8F-4AA1-9F4E-D7949699BFDF}" srcOrd="2" destOrd="0" presId="urn:microsoft.com/office/officeart/2005/8/layout/process2"/>
    <dgm:cxn modelId="{8E627EBC-A4B4-4468-ABCA-0BFDA87A3A6B}" type="presParOf" srcId="{33BE2030-71F2-4A6B-B7DB-BBBAC9ED7E68}" destId="{692EE352-5857-4EBA-9873-3DE8CC4A3C9E}" srcOrd="3" destOrd="0" presId="urn:microsoft.com/office/officeart/2005/8/layout/process2"/>
    <dgm:cxn modelId="{9E2E36FD-1956-4CC5-8FA8-B550367A493D}" type="presParOf" srcId="{692EE352-5857-4EBA-9873-3DE8CC4A3C9E}" destId="{46E42316-C1F9-4572-8F57-B78EA2403427}" srcOrd="0" destOrd="0" presId="urn:microsoft.com/office/officeart/2005/8/layout/process2"/>
    <dgm:cxn modelId="{44D86F8A-257E-4BC0-A8A0-51B4F1109579}" type="presParOf" srcId="{33BE2030-71F2-4A6B-B7DB-BBBAC9ED7E68}" destId="{5E8A4F60-0C67-436D-BFDD-9B9A32C74B9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07C0BC-FC5A-4E3B-88FF-C404AC5E37FC}" type="doc">
      <dgm:prSet loTypeId="urn:microsoft.com/office/officeart/2005/8/layout/process2" loCatId="process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zh-CN" altLang="en-US"/>
        </a:p>
      </dgm:t>
    </dgm:pt>
    <dgm:pt modelId="{E0A7B0D2-A734-4FC8-A987-B452496A203B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中国宏观经济数据库</a:t>
          </a:r>
          <a:r>
            <a:rPr lang="en-US" altLang="zh-CN" dirty="0"/>
            <a:t>-</a:t>
          </a:r>
          <a:r>
            <a:rPr lang="zh-CN" altLang="en-US" dirty="0"/>
            <a:t>年度数据（分省市）</a:t>
          </a:r>
        </a:p>
      </dgm:t>
    </dgm:pt>
    <dgm:pt modelId="{931D2206-237F-4B67-9200-2917A2824C83}" type="parTrans" cxnId="{55FF7C96-ECB8-4189-979A-56FD2D957C68}">
      <dgm:prSet/>
      <dgm:spPr/>
      <dgm:t>
        <a:bodyPr/>
        <a:lstStyle/>
        <a:p>
          <a:endParaRPr lang="zh-CN" altLang="en-US"/>
        </a:p>
      </dgm:t>
    </dgm:pt>
    <dgm:pt modelId="{A23862CC-58A0-497E-AD34-4A0A5CE86987}" type="sibTrans" cxnId="{55FF7C96-ECB8-4189-979A-56FD2D957C68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3CD4F611-D99A-42A7-9CF3-FB866C4F950A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就业人员平均工资总计</a:t>
          </a:r>
        </a:p>
      </dgm:t>
    </dgm:pt>
    <dgm:pt modelId="{A237AD3B-BEE9-48DA-9D62-2B4598B5944C}" type="parTrans" cxnId="{3373DC58-54E3-4B64-B738-2B79927892EF}">
      <dgm:prSet/>
      <dgm:spPr/>
      <dgm:t>
        <a:bodyPr/>
        <a:lstStyle/>
        <a:p>
          <a:endParaRPr lang="zh-CN" altLang="en-US"/>
        </a:p>
      </dgm:t>
    </dgm:pt>
    <dgm:pt modelId="{2524AE31-F7CE-449A-91AF-CA889B44DE4A}" type="sibTrans" cxnId="{3373DC58-54E3-4B64-B738-2B79927892EF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67819931-3310-42A1-8872-50CBD14CAD18}">
      <dgm:prSet phldrT="[文本]"/>
      <dgm:spPr>
        <a:solidFill>
          <a:srgbClr val="0099FF"/>
        </a:solidFill>
      </dgm:spPr>
      <dgm:t>
        <a:bodyPr/>
        <a:lstStyle/>
        <a:p>
          <a:r>
            <a:rPr lang="en-US" altLang="zh-CN" dirty="0"/>
            <a:t>2018</a:t>
          </a:r>
          <a:r>
            <a:rPr lang="zh-CN" altLang="en-US" dirty="0"/>
            <a:t>年</a:t>
          </a:r>
        </a:p>
      </dgm:t>
    </dgm:pt>
    <dgm:pt modelId="{2D35B64E-3224-4909-8CB3-FCCDE8940BAA}" type="par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6608ACE8-104B-4405-8791-675B5976B6BA}" type="sibTrans" cxnId="{2BC87697-F9E4-4BC1-B112-1372EAD84444}">
      <dgm:prSet/>
      <dgm:spPr/>
      <dgm:t>
        <a:bodyPr/>
        <a:lstStyle/>
        <a:p>
          <a:endParaRPr lang="zh-CN" altLang="en-US"/>
        </a:p>
      </dgm:t>
    </dgm:pt>
    <dgm:pt modelId="{C3F9B4DF-7C4E-4029-864D-BB2DC858BF10}">
      <dgm:prSet phldrT="[文本]"/>
      <dgm:spPr>
        <a:solidFill>
          <a:srgbClr val="0099FF"/>
        </a:solidFill>
      </dgm:spPr>
      <dgm:t>
        <a:bodyPr/>
        <a:lstStyle/>
        <a:p>
          <a:r>
            <a:rPr lang="zh-CN" altLang="en-US" dirty="0"/>
            <a:t>地方合计</a:t>
          </a:r>
          <a:r>
            <a:rPr lang="en-US" altLang="zh-CN" dirty="0"/>
            <a:t>—</a:t>
          </a:r>
          <a:r>
            <a:rPr lang="zh-CN" altLang="en-US" dirty="0"/>
            <a:t>全部地区</a:t>
          </a:r>
        </a:p>
      </dgm:t>
    </dgm:pt>
    <dgm:pt modelId="{47D0C385-DFE0-4446-8BFA-3B82D4F70363}" type="parTrans" cxnId="{B5A9D871-261F-4D5E-BEF2-004505028327}">
      <dgm:prSet/>
      <dgm:spPr/>
      <dgm:t>
        <a:bodyPr/>
        <a:lstStyle/>
        <a:p>
          <a:endParaRPr lang="zh-CN" altLang="en-US"/>
        </a:p>
      </dgm:t>
    </dgm:pt>
    <dgm:pt modelId="{AB7076AF-8949-432A-BA05-5EABE4CA7EE8}" type="sibTrans" cxnId="{B5A9D871-261F-4D5E-BEF2-004505028327}">
      <dgm:prSet/>
      <dgm:spPr>
        <a:solidFill>
          <a:srgbClr val="FF0000"/>
        </a:solidFill>
      </dgm:spPr>
      <dgm:t>
        <a:bodyPr/>
        <a:lstStyle/>
        <a:p>
          <a:endParaRPr lang="zh-CN" altLang="en-US"/>
        </a:p>
      </dgm:t>
    </dgm:pt>
    <dgm:pt modelId="{33BE2030-71F2-4A6B-B7DB-BBBAC9ED7E68}" type="pres">
      <dgm:prSet presAssocID="{0E07C0BC-FC5A-4E3B-88FF-C404AC5E37F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CB1DD8F-54CC-49AB-BA72-C1EEDEAD1C70}" type="pres">
      <dgm:prSet presAssocID="{E0A7B0D2-A734-4FC8-A987-B452496A203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6D5518D-68BE-4CCA-A438-B373865B903F}" type="pres">
      <dgm:prSet presAssocID="{A23862CC-58A0-497E-AD34-4A0A5CE86987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351C9378-3752-4127-AE48-BB2D356F8725}" type="pres">
      <dgm:prSet presAssocID="{A23862CC-58A0-497E-AD34-4A0A5CE86987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FDBF58BD-1A8F-4AA1-9F4E-D7949699BFDF}" type="pres">
      <dgm:prSet presAssocID="{3CD4F611-D99A-42A7-9CF3-FB866C4F950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2EE352-5857-4EBA-9873-3DE8CC4A3C9E}" type="pres">
      <dgm:prSet presAssocID="{2524AE31-F7CE-449A-91AF-CA889B44DE4A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46E42316-C1F9-4572-8F57-B78EA2403427}" type="pres">
      <dgm:prSet presAssocID="{2524AE31-F7CE-449A-91AF-CA889B44DE4A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8C8C6FEA-EF89-486D-B1A3-37FCB9CE7066}" type="pres">
      <dgm:prSet presAssocID="{C3F9B4DF-7C4E-4029-864D-BB2DC858BF1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BE1E529-F193-4EEA-AE77-84562A7AAF6E}" type="pres">
      <dgm:prSet presAssocID="{AB7076AF-8949-432A-BA05-5EABE4CA7EE8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D624A195-6177-412E-80B1-C6D7D3F88EF6}" type="pres">
      <dgm:prSet presAssocID="{AB7076AF-8949-432A-BA05-5EABE4CA7EE8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5E8A4F60-0C67-436D-BFDD-9B9A32C74B90}" type="pres">
      <dgm:prSet presAssocID="{67819931-3310-42A1-8872-50CBD14CAD1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F253105-9370-434D-9E6F-E8EA08A4C624}" type="presOf" srcId="{C3F9B4DF-7C4E-4029-864D-BB2DC858BF10}" destId="{8C8C6FEA-EF89-486D-B1A3-37FCB9CE7066}" srcOrd="0" destOrd="0" presId="urn:microsoft.com/office/officeart/2005/8/layout/process2"/>
    <dgm:cxn modelId="{C721245B-8DFA-46AB-9E16-011D5FE892F1}" type="presOf" srcId="{67819931-3310-42A1-8872-50CBD14CAD18}" destId="{5E8A4F60-0C67-436D-BFDD-9B9A32C74B90}" srcOrd="0" destOrd="0" presId="urn:microsoft.com/office/officeart/2005/8/layout/process2"/>
    <dgm:cxn modelId="{55FF7C96-ECB8-4189-979A-56FD2D957C68}" srcId="{0E07C0BC-FC5A-4E3B-88FF-C404AC5E37FC}" destId="{E0A7B0D2-A734-4FC8-A987-B452496A203B}" srcOrd="0" destOrd="0" parTransId="{931D2206-237F-4B67-9200-2917A2824C83}" sibTransId="{A23862CC-58A0-497E-AD34-4A0A5CE86987}"/>
    <dgm:cxn modelId="{FA5BC64D-55D2-4AB6-B938-15DE9B13B0E2}" type="presOf" srcId="{AB7076AF-8949-432A-BA05-5EABE4CA7EE8}" destId="{5BE1E529-F193-4EEA-AE77-84562A7AAF6E}" srcOrd="0" destOrd="0" presId="urn:microsoft.com/office/officeart/2005/8/layout/process2"/>
    <dgm:cxn modelId="{B67F1E5F-14BC-4F6F-91D0-823130E1D2F1}" type="presOf" srcId="{A23862CC-58A0-497E-AD34-4A0A5CE86987}" destId="{76D5518D-68BE-4CCA-A438-B373865B903F}" srcOrd="0" destOrd="0" presId="urn:microsoft.com/office/officeart/2005/8/layout/process2"/>
    <dgm:cxn modelId="{3373DC58-54E3-4B64-B738-2B79927892EF}" srcId="{0E07C0BC-FC5A-4E3B-88FF-C404AC5E37FC}" destId="{3CD4F611-D99A-42A7-9CF3-FB866C4F950A}" srcOrd="1" destOrd="0" parTransId="{A237AD3B-BEE9-48DA-9D62-2B4598B5944C}" sibTransId="{2524AE31-F7CE-449A-91AF-CA889B44DE4A}"/>
    <dgm:cxn modelId="{C19FDB31-67B0-4786-8822-21179F429090}" type="presOf" srcId="{3CD4F611-D99A-42A7-9CF3-FB866C4F950A}" destId="{FDBF58BD-1A8F-4AA1-9F4E-D7949699BFDF}" srcOrd="0" destOrd="0" presId="urn:microsoft.com/office/officeart/2005/8/layout/process2"/>
    <dgm:cxn modelId="{39CFC97B-4977-499A-B142-7DD8C90051EF}" type="presOf" srcId="{A23862CC-58A0-497E-AD34-4A0A5CE86987}" destId="{351C9378-3752-4127-AE48-BB2D356F8725}" srcOrd="1" destOrd="0" presId="urn:microsoft.com/office/officeart/2005/8/layout/process2"/>
    <dgm:cxn modelId="{37ED8F51-CE88-4D40-A045-454D2DC7C9CE}" type="presOf" srcId="{2524AE31-F7CE-449A-91AF-CA889B44DE4A}" destId="{692EE352-5857-4EBA-9873-3DE8CC4A3C9E}" srcOrd="0" destOrd="0" presId="urn:microsoft.com/office/officeart/2005/8/layout/process2"/>
    <dgm:cxn modelId="{9DF3F9DD-7143-4145-821F-3522746BD99B}" type="presOf" srcId="{AB7076AF-8949-432A-BA05-5EABE4CA7EE8}" destId="{D624A195-6177-412E-80B1-C6D7D3F88EF6}" srcOrd="1" destOrd="0" presId="urn:microsoft.com/office/officeart/2005/8/layout/process2"/>
    <dgm:cxn modelId="{72D2AEB6-7E76-423B-9480-FEE0D5EFC32C}" type="presOf" srcId="{0E07C0BC-FC5A-4E3B-88FF-C404AC5E37FC}" destId="{33BE2030-71F2-4A6B-B7DB-BBBAC9ED7E68}" srcOrd="0" destOrd="0" presId="urn:microsoft.com/office/officeart/2005/8/layout/process2"/>
    <dgm:cxn modelId="{2BC87697-F9E4-4BC1-B112-1372EAD84444}" srcId="{0E07C0BC-FC5A-4E3B-88FF-C404AC5E37FC}" destId="{67819931-3310-42A1-8872-50CBD14CAD18}" srcOrd="3" destOrd="0" parTransId="{2D35B64E-3224-4909-8CB3-FCCDE8940BAA}" sibTransId="{6608ACE8-104B-4405-8791-675B5976B6BA}"/>
    <dgm:cxn modelId="{B5A9D871-261F-4D5E-BEF2-004505028327}" srcId="{0E07C0BC-FC5A-4E3B-88FF-C404AC5E37FC}" destId="{C3F9B4DF-7C4E-4029-864D-BB2DC858BF10}" srcOrd="2" destOrd="0" parTransId="{47D0C385-DFE0-4446-8BFA-3B82D4F70363}" sibTransId="{AB7076AF-8949-432A-BA05-5EABE4CA7EE8}"/>
    <dgm:cxn modelId="{94585A87-8109-4667-8326-BAF7F5150A63}" type="presOf" srcId="{2524AE31-F7CE-449A-91AF-CA889B44DE4A}" destId="{46E42316-C1F9-4572-8F57-B78EA2403427}" srcOrd="1" destOrd="0" presId="urn:microsoft.com/office/officeart/2005/8/layout/process2"/>
    <dgm:cxn modelId="{63E2E845-CE45-4D44-A8F9-8F36F4D6C3EA}" type="presOf" srcId="{E0A7B0D2-A734-4FC8-A987-B452496A203B}" destId="{3CB1DD8F-54CC-49AB-BA72-C1EEDEAD1C70}" srcOrd="0" destOrd="0" presId="urn:microsoft.com/office/officeart/2005/8/layout/process2"/>
    <dgm:cxn modelId="{5B209A8D-77F5-41F2-A3BD-E2D5DF8EC273}" type="presParOf" srcId="{33BE2030-71F2-4A6B-B7DB-BBBAC9ED7E68}" destId="{3CB1DD8F-54CC-49AB-BA72-C1EEDEAD1C70}" srcOrd="0" destOrd="0" presId="urn:microsoft.com/office/officeart/2005/8/layout/process2"/>
    <dgm:cxn modelId="{76E326EA-D667-418E-A6BB-1A5287F52F84}" type="presParOf" srcId="{33BE2030-71F2-4A6B-B7DB-BBBAC9ED7E68}" destId="{76D5518D-68BE-4CCA-A438-B373865B903F}" srcOrd="1" destOrd="0" presId="urn:microsoft.com/office/officeart/2005/8/layout/process2"/>
    <dgm:cxn modelId="{8FC9D29C-1F50-4892-8116-1F55D7B9F83B}" type="presParOf" srcId="{76D5518D-68BE-4CCA-A438-B373865B903F}" destId="{351C9378-3752-4127-AE48-BB2D356F8725}" srcOrd="0" destOrd="0" presId="urn:microsoft.com/office/officeart/2005/8/layout/process2"/>
    <dgm:cxn modelId="{D6BCF859-1A30-499A-9E14-0208163019D7}" type="presParOf" srcId="{33BE2030-71F2-4A6B-B7DB-BBBAC9ED7E68}" destId="{FDBF58BD-1A8F-4AA1-9F4E-D7949699BFDF}" srcOrd="2" destOrd="0" presId="urn:microsoft.com/office/officeart/2005/8/layout/process2"/>
    <dgm:cxn modelId="{EF12A9E1-14FF-41E8-8D5D-AD7D9E8E8820}" type="presParOf" srcId="{33BE2030-71F2-4A6B-B7DB-BBBAC9ED7E68}" destId="{692EE352-5857-4EBA-9873-3DE8CC4A3C9E}" srcOrd="3" destOrd="0" presId="urn:microsoft.com/office/officeart/2005/8/layout/process2"/>
    <dgm:cxn modelId="{8839D6EB-5A2A-4EA7-BAB0-3E7860687591}" type="presParOf" srcId="{692EE352-5857-4EBA-9873-3DE8CC4A3C9E}" destId="{46E42316-C1F9-4572-8F57-B78EA2403427}" srcOrd="0" destOrd="0" presId="urn:microsoft.com/office/officeart/2005/8/layout/process2"/>
    <dgm:cxn modelId="{77C95094-9EE5-4E7A-A4C0-992CCE730F0C}" type="presParOf" srcId="{33BE2030-71F2-4A6B-B7DB-BBBAC9ED7E68}" destId="{8C8C6FEA-EF89-486D-B1A3-37FCB9CE7066}" srcOrd="4" destOrd="0" presId="urn:microsoft.com/office/officeart/2005/8/layout/process2"/>
    <dgm:cxn modelId="{F65E1D07-694F-4062-9C1D-1787FEDC912F}" type="presParOf" srcId="{33BE2030-71F2-4A6B-B7DB-BBBAC9ED7E68}" destId="{5BE1E529-F193-4EEA-AE77-84562A7AAF6E}" srcOrd="5" destOrd="0" presId="urn:microsoft.com/office/officeart/2005/8/layout/process2"/>
    <dgm:cxn modelId="{7DE6FDA3-23C9-4965-94DB-D999A2833164}" type="presParOf" srcId="{5BE1E529-F193-4EEA-AE77-84562A7AAF6E}" destId="{D624A195-6177-412E-80B1-C6D7D3F88EF6}" srcOrd="0" destOrd="0" presId="urn:microsoft.com/office/officeart/2005/8/layout/process2"/>
    <dgm:cxn modelId="{2C5CC765-2C85-4F36-B321-D9673C51AAF6}" type="presParOf" srcId="{33BE2030-71F2-4A6B-B7DB-BBBAC9ED7E68}" destId="{5E8A4F60-0C67-436D-BFDD-9B9A32C74B9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B1DD8F-54CC-49AB-BA72-C1EEDEAD1C70}">
      <dsp:nvSpPr>
        <dsp:cNvPr id="0" name=""/>
        <dsp:cNvSpPr/>
      </dsp:nvSpPr>
      <dsp:spPr>
        <a:xfrm>
          <a:off x="684119" y="0"/>
          <a:ext cx="1862640" cy="1034800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/>
            <a:t>中国宏观经济数据库</a:t>
          </a:r>
        </a:p>
      </dsp:txBody>
      <dsp:txXfrm>
        <a:off x="684119" y="0"/>
        <a:ext cx="1862640" cy="1034800"/>
      </dsp:txXfrm>
    </dsp:sp>
    <dsp:sp modelId="{76D5518D-68BE-4CCA-A438-B373865B903F}">
      <dsp:nvSpPr>
        <dsp:cNvPr id="0" name=""/>
        <dsp:cNvSpPr/>
      </dsp:nvSpPr>
      <dsp:spPr>
        <a:xfrm rot="5400000">
          <a:off x="1421415" y="1060669"/>
          <a:ext cx="388050" cy="46566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kern="1200"/>
        </a:p>
      </dsp:txBody>
      <dsp:txXfrm rot="5400000">
        <a:off x="1421415" y="1060669"/>
        <a:ext cx="388050" cy="465660"/>
      </dsp:txXfrm>
    </dsp:sp>
    <dsp:sp modelId="{FDBF58BD-1A8F-4AA1-9F4E-D7949699BFDF}">
      <dsp:nvSpPr>
        <dsp:cNvPr id="0" name=""/>
        <dsp:cNvSpPr/>
      </dsp:nvSpPr>
      <dsp:spPr>
        <a:xfrm>
          <a:off x="684119" y="1552199"/>
          <a:ext cx="1862640" cy="1034800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/>
            <a:t>就业人员平均工资总计（元）</a:t>
          </a:r>
        </a:p>
      </dsp:txBody>
      <dsp:txXfrm>
        <a:off x="684119" y="1552199"/>
        <a:ext cx="1862640" cy="1034800"/>
      </dsp:txXfrm>
    </dsp:sp>
    <dsp:sp modelId="{692EE352-5857-4EBA-9873-3DE8CC4A3C9E}">
      <dsp:nvSpPr>
        <dsp:cNvPr id="0" name=""/>
        <dsp:cNvSpPr/>
      </dsp:nvSpPr>
      <dsp:spPr>
        <a:xfrm rot="5400000">
          <a:off x="1421415" y="2612869"/>
          <a:ext cx="388049" cy="46566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kern="1200"/>
        </a:p>
      </dsp:txBody>
      <dsp:txXfrm rot="5400000">
        <a:off x="1421415" y="2612869"/>
        <a:ext cx="388049" cy="465660"/>
      </dsp:txXfrm>
    </dsp:sp>
    <dsp:sp modelId="{5E8A4F60-0C67-436D-BFDD-9B9A32C74B90}">
      <dsp:nvSpPr>
        <dsp:cNvPr id="0" name=""/>
        <dsp:cNvSpPr/>
      </dsp:nvSpPr>
      <dsp:spPr>
        <a:xfrm>
          <a:off x="684119" y="3104400"/>
          <a:ext cx="1862640" cy="1034800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/>
            <a:t>最近</a:t>
          </a:r>
          <a:r>
            <a:rPr lang="en-US" altLang="zh-CN" sz="2100" kern="1200" dirty="0"/>
            <a:t>20</a:t>
          </a:r>
          <a:r>
            <a:rPr lang="zh-CN" altLang="en-US" sz="2100" kern="1200" dirty="0"/>
            <a:t>年</a:t>
          </a:r>
        </a:p>
      </dsp:txBody>
      <dsp:txXfrm>
        <a:off x="684119" y="3104400"/>
        <a:ext cx="1862640" cy="1034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B1DD8F-54CC-49AB-BA72-C1EEDEAD1C70}">
      <dsp:nvSpPr>
        <dsp:cNvPr id="0" name=""/>
        <dsp:cNvSpPr/>
      </dsp:nvSpPr>
      <dsp:spPr>
        <a:xfrm>
          <a:off x="698198" y="0"/>
          <a:ext cx="1849088" cy="1027271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中国宏观经济数据库</a:t>
          </a:r>
          <a:r>
            <a:rPr lang="en-US" altLang="zh-CN" sz="1800" kern="1200" dirty="0"/>
            <a:t>-</a:t>
          </a:r>
          <a:r>
            <a:rPr lang="zh-CN" altLang="en-US" sz="1800" kern="1200" dirty="0"/>
            <a:t>年度数据（全国）</a:t>
          </a:r>
        </a:p>
      </dsp:txBody>
      <dsp:txXfrm>
        <a:off x="698198" y="0"/>
        <a:ext cx="1849088" cy="1027271"/>
      </dsp:txXfrm>
    </dsp:sp>
    <dsp:sp modelId="{76D5518D-68BE-4CCA-A438-B373865B903F}">
      <dsp:nvSpPr>
        <dsp:cNvPr id="0" name=""/>
        <dsp:cNvSpPr/>
      </dsp:nvSpPr>
      <dsp:spPr>
        <a:xfrm rot="5400000">
          <a:off x="1430129" y="1052953"/>
          <a:ext cx="385226" cy="4622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 rot="5400000">
        <a:off x="1430129" y="1052953"/>
        <a:ext cx="385226" cy="462272"/>
      </dsp:txXfrm>
    </dsp:sp>
    <dsp:sp modelId="{FDBF58BD-1A8F-4AA1-9F4E-D7949699BFDF}">
      <dsp:nvSpPr>
        <dsp:cNvPr id="0" name=""/>
        <dsp:cNvSpPr/>
      </dsp:nvSpPr>
      <dsp:spPr>
        <a:xfrm>
          <a:off x="698198" y="1540906"/>
          <a:ext cx="1849088" cy="1027271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按登记注册类型份就业人员平均工资</a:t>
          </a:r>
        </a:p>
      </dsp:txBody>
      <dsp:txXfrm>
        <a:off x="698198" y="1540906"/>
        <a:ext cx="1849088" cy="1027271"/>
      </dsp:txXfrm>
    </dsp:sp>
    <dsp:sp modelId="{692EE352-5857-4EBA-9873-3DE8CC4A3C9E}">
      <dsp:nvSpPr>
        <dsp:cNvPr id="0" name=""/>
        <dsp:cNvSpPr/>
      </dsp:nvSpPr>
      <dsp:spPr>
        <a:xfrm rot="5400000">
          <a:off x="1430129" y="2593859"/>
          <a:ext cx="385226" cy="4622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/>
        </a:p>
      </dsp:txBody>
      <dsp:txXfrm rot="5400000">
        <a:off x="1430129" y="2593859"/>
        <a:ext cx="385226" cy="462272"/>
      </dsp:txXfrm>
    </dsp:sp>
    <dsp:sp modelId="{5E8A4F60-0C67-436D-BFDD-9B9A32C74B90}">
      <dsp:nvSpPr>
        <dsp:cNvPr id="0" name=""/>
        <dsp:cNvSpPr/>
      </dsp:nvSpPr>
      <dsp:spPr>
        <a:xfrm>
          <a:off x="698198" y="3081813"/>
          <a:ext cx="1849088" cy="1027271"/>
        </a:xfrm>
        <a:prstGeom prst="roundRect">
          <a:avLst>
            <a:gd name="adj" fmla="val 1000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最近</a:t>
          </a:r>
          <a:r>
            <a:rPr lang="en-US" altLang="zh-CN" sz="1800" kern="1200" dirty="0"/>
            <a:t>10</a:t>
          </a:r>
          <a:r>
            <a:rPr lang="zh-CN" altLang="en-US" sz="1800" kern="1200" dirty="0"/>
            <a:t>年</a:t>
          </a:r>
        </a:p>
      </dsp:txBody>
      <dsp:txXfrm>
        <a:off x="698198" y="3081813"/>
        <a:ext cx="1849088" cy="10272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/>
          <a:lstStyle>
            <a:lvl1pPr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charset="-12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5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604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zh-CN" altLang="en-US" sz="1200"/>
              <a:t>单击此处编辑母版文本样式</a:t>
            </a:r>
          </a:p>
          <a:p>
            <a:pPr eaLnBrk="1" hangingPunct="1"/>
            <a:r>
              <a:rPr lang="zh-CN" altLang="en-US" sz="1200"/>
              <a:t>第二级</a:t>
            </a:r>
          </a:p>
          <a:p>
            <a:pPr eaLnBrk="1" hangingPunct="1"/>
            <a:r>
              <a:rPr lang="zh-CN" altLang="en-US" sz="1200"/>
              <a:t>第三级</a:t>
            </a:r>
          </a:p>
          <a:p>
            <a:pPr eaLnBrk="1" hangingPunct="1"/>
            <a:r>
              <a:rPr lang="zh-CN" altLang="en-US" sz="1200"/>
              <a:t>第四级</a:t>
            </a:r>
          </a:p>
          <a:p>
            <a:pPr eaLnBrk="1" hangingPunct="1"/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anchor="b"/>
          <a:lstStyle>
            <a:lvl1pPr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charset="-12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55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noProof="1"/>
            </a:lvl1pPr>
          </a:lstStyle>
          <a:p>
            <a:fld id="{2AF5D158-7DB8-4653-9464-0491F2533D78}" type="slidenum">
              <a:rPr altLang="en-US"/>
              <a:pPr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lvl="1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lvl="2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lvl="3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lvl="4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>
      <a:defRPr sz="1200" kern="1200">
        <a:latin typeface="+mn-lt"/>
        <a:ea typeface="+mn-ea"/>
        <a:cs typeface="+mn-cs"/>
      </a:defRPr>
    </a:lvl6pPr>
    <a:lvl7pPr marL="2743200" lvl="6" indent="0">
      <a:defRPr sz="1200" kern="1200">
        <a:latin typeface="+mn-lt"/>
        <a:ea typeface="+mn-ea"/>
        <a:cs typeface="+mn-cs"/>
      </a:defRPr>
    </a:lvl7pPr>
    <a:lvl8pPr marL="3200400" lvl="7" indent="0">
      <a:defRPr sz="1200" kern="1200">
        <a:latin typeface="+mn-lt"/>
        <a:ea typeface="+mn-ea"/>
        <a:cs typeface="+mn-cs"/>
      </a:defRPr>
    </a:lvl8pPr>
    <a:lvl9pPr marL="3657600" lvl="8" indent="0">
      <a:defRPr sz="1200" kern="1200"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108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数据的云分析，主要能够帮助用户实现以下功能，跨库数据收集，数据分析，数据建模及预测。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所以简单理解“云分析”，就是对不同数据库中不同指标进行比较分析与预测，使跨领域的课题研究成为现实。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数据分析：包括数据检验、数据清洗、数据重构，以及数据建模</a:t>
            </a:r>
            <a:endParaRPr lang="en-US" altLang="zh-CN" dirty="0"/>
          </a:p>
          <a:p>
            <a:r>
              <a:rPr lang="zh-CN" altLang="en-US" dirty="0"/>
              <a:t>数据建模：为了进行某种数据分析而确定合理的数据组织构架，不同的分析方法会选择最适合的数据模型。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0625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我们在合作过程中，为大家提供在线客服的答疑服务。大家可以点击界面上方的帮助中心，在弹出框中会有一些常见问题的解答。</a:t>
            </a:r>
            <a:endParaRPr lang="en-US" altLang="zh-CN" dirty="0"/>
          </a:p>
          <a:p>
            <a:r>
              <a:rPr lang="zh-CN" altLang="en-US" dirty="0"/>
              <a:t>也可以点击咨询服务，即可跳转到人工客服，周一到周五的早</a:t>
            </a:r>
            <a:r>
              <a:rPr lang="en-US" altLang="zh-CN" dirty="0"/>
              <a:t>9</a:t>
            </a:r>
            <a:r>
              <a:rPr lang="zh-CN" altLang="en-US" dirty="0"/>
              <a:t>点到晚</a:t>
            </a:r>
            <a:r>
              <a:rPr lang="en-US" altLang="zh-CN" dirty="0"/>
              <a:t>6</a:t>
            </a:r>
            <a:r>
              <a:rPr lang="zh-CN" altLang="en-US" dirty="0"/>
              <a:t>点，人工客服都会随时为大家解答使用问题。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85642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2574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0918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库内检索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F1FC-439E-744D-82BB-D8166B2CC274}" type="slidenum">
              <a:rPr kumimoji="1" lang="zh-CN" altLang="en-US" smtClean="0"/>
              <a:pPr/>
              <a:t>51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376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964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4458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069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7234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083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数字地图介绍的点“颜色的深浅表示数值的大小”、“时间轴切换时间”、左下角比例尺（鼠标滑动显示相近地区，进行地区间对比、“数字地图”下载。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西藏地区排名第三，一般大家都很吃惊，可以利用这里进行互动。</a:t>
            </a:r>
            <a:endParaRPr kumimoji="1" lang="en-US" altLang="zh-CN" dirty="0"/>
          </a:p>
          <a:p>
            <a:r>
              <a:rPr kumimoji="1" lang="zh-CN" altLang="en-US" dirty="0"/>
              <a:t>大家看到西藏排第三是不是很惊讶？我在做这个案例的时候也很惊讶，我以为是数据错了，但是通过查找了很多资料之后发现并没有错。西藏排名靠前原因有三，</a:t>
            </a:r>
            <a:endParaRPr kumimoji="1" lang="en-US" altLang="zh-CN" dirty="0"/>
          </a:p>
          <a:p>
            <a:r>
              <a:rPr kumimoji="1" lang="zh-CN" altLang="en-US" dirty="0"/>
              <a:t>第一、国家扶植，西部大开发战略，国企事业单位及很多公司，会提供高原补贴和低温补贴等。</a:t>
            </a:r>
            <a:endParaRPr kumimoji="1" lang="en-US" altLang="zh-CN" dirty="0"/>
          </a:p>
          <a:p>
            <a:r>
              <a:rPr kumimoji="1" lang="zh-CN" altLang="en-US" dirty="0"/>
              <a:t>第二、西藏交一线城市，对学历和能力的要求不苛刻，同样是农民工，在西藏会获得更体面的工作，相对收入反而比在一线城市更客观。</a:t>
            </a:r>
            <a:endParaRPr kumimoji="1" lang="en-US" altLang="zh-CN" dirty="0"/>
          </a:p>
          <a:p>
            <a:r>
              <a:rPr kumimoji="1" lang="zh-CN" altLang="en-US" dirty="0"/>
              <a:t>第三、西藏人少，算平均值比较有优势。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337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5938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9070D-17E1-488F-BEC1-B1062AFC09C3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94C95-EAA4-46D6-8ADD-4952A2FDEE96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F274D-A6A7-489D-8967-705EE6B08ACA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227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2578A-C848-4A80-A8C6-F28BD0C09455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C8BC4-31E3-468B-9BF8-322D20BBD103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44BE-1789-4876-A3B8-31630F59F324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16626-E8E6-476F-91C5-978C9AA4700D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D0FE-79ED-4A97-A09F-BB105496264E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C20CB-4448-4FE9-85D1-699C582A61B1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1D0A-F5E5-453A-B3AC-9F35480F82A3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2C139-D4C3-42F4-B3DC-2A67CF26BF5B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DA2F-7568-4DF4-97C7-1E2169184859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E3E0C-A0D5-4DB3-A2FA-2FAA4ADE4C65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C30B-BF54-4799-830B-0DFB9CC8B99D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A3AD-EAFA-42B3-89E6-1B9C9CC512AC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F309A-5A69-44C8-B7B2-16468D4CCEE1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4B1A1-DD48-4120-BC26-41448246A850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A623-1EA8-456A-A4A4-329521A8ABF7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CC4F3-F1B1-4DAB-BED8-0EC654E73715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97274-17C1-46CF-80D1-0425AFD655FC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05282-82A8-48D8-913E-D2DF49A347F8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D0E49-B021-4C44-9186-5B7C483434B2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2B60C-6073-4B99-9E68-06DAD23468B9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217C-DFD7-47F2-B931-DEFE699A0350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780B-5895-4E90-B61F-43BAA403995B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2C22E-EDD3-45A6-9FCB-7BC3F6E48859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770ED-6356-458E-98BE-76933DE5C1C8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06D80-994B-4B50-BF32-AAC1415471F3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D6062-063D-45B1-897E-A9D90B1EBCBE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760E0-4E78-4CF6-8534-5D68D624E182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D8CE6-1D52-4828-B0C5-4B4809E1F088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080FA-4D57-48AC-BD3B-C3A71035CDC5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3807-BADC-433E-8326-C4A6B8384C75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en-US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en-US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en-US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anchor="ctr"/>
          <a:lstStyle>
            <a:lvl1pPr algn="l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charset="-12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 noProof="1">
                <a:solidFill>
                  <a:srgbClr val="898989"/>
                </a:solidFill>
              </a:defRPr>
            </a:lvl1pPr>
          </a:lstStyle>
          <a:p>
            <a:fld id="{AB4D4340-B9B3-40D4-A0D7-22E8A762CC07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7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en-US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en-US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en-US" smtClean="0">
                <a:sym typeface="Calibri" pitchFamily="34" charset="0"/>
              </a:rPr>
              <a:t>第五级</a:t>
            </a:r>
          </a:p>
        </p:txBody>
      </p:sp>
      <p:sp>
        <p:nvSpPr>
          <p:cNvPr id="8196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charset="0"/>
                <a:ea typeface="Arial" charset="0"/>
                <a:cs typeface="+mn-ea"/>
              </a:defRPr>
            </a:lvl1pPr>
          </a:lstStyle>
          <a:p>
            <a:pPr>
              <a:defRPr/>
            </a:pPr>
            <a:fld id="{F7CA250E-998A-4837-BD08-DFBCA630AEC4}" type="datetimeFigureOut">
              <a:rPr lang="zh-CN" altLang="en-US"/>
              <a:pPr>
                <a:defRPr/>
              </a:pPr>
              <a:t>2021/11/3</a:t>
            </a:fld>
            <a:endParaRPr lang="zh-CN" altLang="en-US"/>
          </a:p>
        </p:txBody>
      </p:sp>
      <p:sp>
        <p:nvSpPr>
          <p:cNvPr id="8197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 noProof="1">
                <a:solidFill>
                  <a:srgbClr val="898989"/>
                </a:solidFill>
                <a:ea typeface="Arial" pitchFamily="34" charset="0"/>
                <a:cs typeface="宋体" pitchFamily="2" charset="-122"/>
              </a:defRPr>
            </a:lvl1pPr>
          </a:lstStyle>
          <a:p>
            <a:fld id="{7471CAD9-35F1-41B2-A812-F6AEF3675CFD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itchFamily="34" charset="0"/>
        </a:defRPr>
      </a:lvl5pPr>
      <a:lvl6pPr marL="13716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514600" lvl="5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itchFamily="2"/>
        </a:defRPr>
      </a:lvl6pPr>
      <a:lvl7pPr marL="2971800" lvl="6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itchFamily="2"/>
        </a:defRPr>
      </a:lvl7pPr>
      <a:lvl8pPr marL="3429000" lvl="7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itchFamily="2"/>
        </a:defRPr>
      </a:lvl8pPr>
      <a:lvl9pPr marL="3886200" lvl="8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itchFamily="2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.sv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Layout" Target="../diagrams/layout1.xml"/><Relationship Id="rId3" Type="http://schemas.openxmlformats.org/officeDocument/2006/relationships/tags" Target="../tags/tag6.xml"/><Relationship Id="rId7" Type="http://schemas.openxmlformats.org/officeDocument/2006/relationships/image" Target="../media/image38.png"/><Relationship Id="rId12" Type="http://schemas.openxmlformats.org/officeDocument/2006/relationships/diagramData" Target="../diagrams/data1.xml"/><Relationship Id="rId2" Type="http://schemas.openxmlformats.org/officeDocument/2006/relationships/tags" Target="../tags/tag5.xml"/><Relationship Id="rId16" Type="http://schemas.microsoft.com/office/2007/relationships/diagramDrawing" Target="../diagrams/drawing1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diagramColors" Target="../diagrams/colors1.xml"/><Relationship Id="rId10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image" Target="../media/image39.png"/><Relationship Id="rId1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2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tags" Target="../tags/tag15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3.png"/><Relationship Id="rId3" Type="http://schemas.openxmlformats.org/officeDocument/2006/relationships/tags" Target="../tags/tag18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2.png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5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1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diagramQuickStyle" Target="../diagrams/quickStyle3.xml"/><Relationship Id="rId3" Type="http://schemas.openxmlformats.org/officeDocument/2006/relationships/tags" Target="../tags/tag25.xml"/><Relationship Id="rId7" Type="http://schemas.openxmlformats.org/officeDocument/2006/relationships/image" Target="../media/image3.png"/><Relationship Id="rId12" Type="http://schemas.openxmlformats.org/officeDocument/2006/relationships/diagramLayout" Target="../diagrams/layout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7.xml"/><Relationship Id="rId11" Type="http://schemas.openxmlformats.org/officeDocument/2006/relationships/diagramData" Target="../diagrams/data3.xml"/><Relationship Id="rId5" Type="http://schemas.openxmlformats.org/officeDocument/2006/relationships/slideLayout" Target="../slideLayouts/slideLayout7.xml"/><Relationship Id="rId15" Type="http://schemas.microsoft.com/office/2007/relationships/diagramDrawing" Target="../diagrams/drawing3.xml"/><Relationship Id="rId10" Type="http://schemas.openxmlformats.org/officeDocument/2006/relationships/image" Target="../media/image58.png"/><Relationship Id="rId4" Type="http://schemas.openxmlformats.org/officeDocument/2006/relationships/tags" Target="../tags/tag26.xml"/><Relationship Id="rId9" Type="http://schemas.openxmlformats.org/officeDocument/2006/relationships/image" Target="../media/image57.png"/><Relationship Id="rId14" Type="http://schemas.openxmlformats.org/officeDocument/2006/relationships/diagramColors" Target="../diagrams/colors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9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png"/><Relationship Id="rId4" Type="http://schemas.openxmlformats.org/officeDocument/2006/relationships/tags" Target="../tags/tag30.xml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.svg"/><Relationship Id="rId9" Type="http://schemas.openxmlformats.org/officeDocument/2006/relationships/image" Target="../media/image5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9.png"/><Relationship Id="rId12" Type="http://schemas.openxmlformats.org/officeDocument/2006/relationships/image" Target="../media/image3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34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弧边矩形 137"/>
          <p:cNvSpPr>
            <a:spLocks noChangeArrowheads="1"/>
          </p:cNvSpPr>
          <p:nvPr/>
        </p:nvSpPr>
        <p:spPr bwMode="auto">
          <a:xfrm>
            <a:off x="10296525" y="3006725"/>
            <a:ext cx="2122488" cy="873125"/>
          </a:xfrm>
          <a:custGeom>
            <a:avLst/>
            <a:gdLst>
              <a:gd name="T0" fmla="*/ 19185344 w 432472"/>
              <a:gd name="T1" fmla="*/ 0 h 216024"/>
              <a:gd name="T2" fmla="*/ 231718315 w 432472"/>
              <a:gd name="T3" fmla="*/ 0 h 216024"/>
              <a:gd name="T4" fmla="*/ 241045009 w 432472"/>
              <a:gd name="T5" fmla="*/ 6363242 h 216024"/>
              <a:gd name="T6" fmla="*/ 250903654 w 432472"/>
              <a:gd name="T7" fmla="*/ 28825323 h 216024"/>
              <a:gd name="T8" fmla="*/ 241045009 w 432472"/>
              <a:gd name="T9" fmla="*/ 51287339 h 216024"/>
              <a:gd name="T10" fmla="*/ 231719493 w 432472"/>
              <a:gd name="T11" fmla="*/ 57650044 h 216024"/>
              <a:gd name="T12" fmla="*/ 19184740 w 432472"/>
              <a:gd name="T13" fmla="*/ 57650044 h 216024"/>
              <a:gd name="T14" fmla="*/ 9858645 w 432472"/>
              <a:gd name="T15" fmla="*/ 51287339 h 216024"/>
              <a:gd name="T16" fmla="*/ 0 w 432472"/>
              <a:gd name="T17" fmla="*/ 28825323 h 216024"/>
              <a:gd name="T18" fmla="*/ 9858645 w 432472"/>
              <a:gd name="T19" fmla="*/ 6363242 h 216024"/>
              <a:gd name="T20" fmla="*/ 19185344 w 432472"/>
              <a:gd name="T21" fmla="*/ 0 h 2160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2472" h="216024">
                <a:moveTo>
                  <a:pt x="33069" y="0"/>
                </a:moveTo>
                <a:lnTo>
                  <a:pt x="399403" y="0"/>
                </a:lnTo>
                <a:lnTo>
                  <a:pt x="415479" y="23844"/>
                </a:lnTo>
                <a:cubicBezTo>
                  <a:pt x="426421" y="49714"/>
                  <a:pt x="432472" y="78157"/>
                  <a:pt x="432472" y="108013"/>
                </a:cubicBezTo>
                <a:cubicBezTo>
                  <a:pt x="432472" y="137869"/>
                  <a:pt x="426421" y="166312"/>
                  <a:pt x="415479" y="192182"/>
                </a:cubicBezTo>
                <a:lnTo>
                  <a:pt x="399405" y="216024"/>
                </a:lnTo>
                <a:lnTo>
                  <a:pt x="33068" y="216024"/>
                </a:lnTo>
                <a:lnTo>
                  <a:pt x="16993" y="192182"/>
                </a:lnTo>
                <a:cubicBezTo>
                  <a:pt x="6051" y="166312"/>
                  <a:pt x="0" y="137869"/>
                  <a:pt x="0" y="108013"/>
                </a:cubicBezTo>
                <a:cubicBezTo>
                  <a:pt x="0" y="78157"/>
                  <a:pt x="6051" y="49714"/>
                  <a:pt x="16993" y="23844"/>
                </a:cubicBezTo>
                <a:lnTo>
                  <a:pt x="3306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7" name="弧边矩形 137"/>
          <p:cNvSpPr>
            <a:spLocks noChangeArrowheads="1"/>
          </p:cNvSpPr>
          <p:nvPr/>
        </p:nvSpPr>
        <p:spPr bwMode="auto">
          <a:xfrm>
            <a:off x="-236538" y="2982913"/>
            <a:ext cx="2116138" cy="873125"/>
          </a:xfrm>
          <a:custGeom>
            <a:avLst/>
            <a:gdLst>
              <a:gd name="T0" fmla="*/ 18956848 w 432472"/>
              <a:gd name="T1" fmla="*/ 0 h 216024"/>
              <a:gd name="T2" fmla="*/ 228957669 w 432472"/>
              <a:gd name="T3" fmla="*/ 0 h 216024"/>
              <a:gd name="T4" fmla="*/ 238173262 w 432472"/>
              <a:gd name="T5" fmla="*/ 6363242 h 216024"/>
              <a:gd name="T6" fmla="*/ 247914512 w 432472"/>
              <a:gd name="T7" fmla="*/ 28825323 h 216024"/>
              <a:gd name="T8" fmla="*/ 238173262 w 432472"/>
              <a:gd name="T9" fmla="*/ 51287339 h 216024"/>
              <a:gd name="T10" fmla="*/ 228958844 w 432472"/>
              <a:gd name="T11" fmla="*/ 57650044 h 216024"/>
              <a:gd name="T12" fmla="*/ 18956246 w 432472"/>
              <a:gd name="T13" fmla="*/ 57650044 h 216024"/>
              <a:gd name="T14" fmla="*/ 9741255 w 432472"/>
              <a:gd name="T15" fmla="*/ 51287339 h 216024"/>
              <a:gd name="T16" fmla="*/ 0 w 432472"/>
              <a:gd name="T17" fmla="*/ 28825323 h 216024"/>
              <a:gd name="T18" fmla="*/ 9741255 w 432472"/>
              <a:gd name="T19" fmla="*/ 6363242 h 216024"/>
              <a:gd name="T20" fmla="*/ 18956848 w 432472"/>
              <a:gd name="T21" fmla="*/ 0 h 2160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2472" h="216024">
                <a:moveTo>
                  <a:pt x="33069" y="0"/>
                </a:moveTo>
                <a:lnTo>
                  <a:pt x="399403" y="0"/>
                </a:lnTo>
                <a:lnTo>
                  <a:pt x="415479" y="23844"/>
                </a:lnTo>
                <a:cubicBezTo>
                  <a:pt x="426421" y="49714"/>
                  <a:pt x="432472" y="78157"/>
                  <a:pt x="432472" y="108013"/>
                </a:cubicBezTo>
                <a:cubicBezTo>
                  <a:pt x="432472" y="137869"/>
                  <a:pt x="426421" y="166312"/>
                  <a:pt x="415479" y="192182"/>
                </a:cubicBezTo>
                <a:lnTo>
                  <a:pt x="399405" y="216024"/>
                </a:lnTo>
                <a:lnTo>
                  <a:pt x="33068" y="216024"/>
                </a:lnTo>
                <a:lnTo>
                  <a:pt x="16993" y="192182"/>
                </a:lnTo>
                <a:cubicBezTo>
                  <a:pt x="6051" y="166312"/>
                  <a:pt x="0" y="137869"/>
                  <a:pt x="0" y="108013"/>
                </a:cubicBezTo>
                <a:cubicBezTo>
                  <a:pt x="0" y="78157"/>
                  <a:pt x="6051" y="49714"/>
                  <a:pt x="16993" y="23844"/>
                </a:cubicBezTo>
                <a:lnTo>
                  <a:pt x="3306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8" name="文本框 3075"/>
          <p:cNvSpPr txBox="1">
            <a:spLocks noChangeArrowheads="1"/>
          </p:cNvSpPr>
          <p:nvPr/>
        </p:nvSpPr>
        <p:spPr bwMode="auto">
          <a:xfrm>
            <a:off x="2200275" y="2636839"/>
            <a:ext cx="788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黑龙江东方学院图书馆</a:t>
            </a:r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algn="dist"/>
            <a:endParaRPr lang="en-US" altLang="zh-CN" sz="2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数值信息的获取与分析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lum bright="100000" contrast="-2000"/>
          </a:blip>
          <a:srcRect/>
          <a:stretch>
            <a:fillRect/>
          </a:stretch>
        </p:blipFill>
        <p:spPr bwMode="auto">
          <a:xfrm>
            <a:off x="3365500" y="550863"/>
            <a:ext cx="5505450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547688"/>
            <a:ext cx="190341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3076"/>
          <p:cNvSpPr txBox="1">
            <a:spLocks noChangeArrowheads="1"/>
          </p:cNvSpPr>
          <p:nvPr/>
        </p:nvSpPr>
        <p:spPr bwMode="auto">
          <a:xfrm>
            <a:off x="4056063" y="5292725"/>
            <a:ext cx="4079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ea typeface="微软雅黑" pitchFamily="34" charset="-122"/>
                <a:sym typeface="Calibri" pitchFamily="34" charset="0"/>
              </a:rPr>
              <a:t>北京搜知数据科技有限公司</a:t>
            </a:r>
          </a:p>
        </p:txBody>
      </p:sp>
      <p:sp>
        <p:nvSpPr>
          <p:cNvPr id="11" name="文本框 3077"/>
          <p:cNvSpPr txBox="1">
            <a:spLocks noChangeArrowheads="1"/>
          </p:cNvSpPr>
          <p:nvPr/>
        </p:nvSpPr>
        <p:spPr bwMode="auto">
          <a:xfrm>
            <a:off x="4873625" y="5873750"/>
            <a:ext cx="244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US" altLang="zh-CN" sz="1600" dirty="0" err="1">
                <a:solidFill>
                  <a:schemeClr val="bg1"/>
                </a:solidFill>
                <a:latin typeface="方正粗倩简体"/>
                <a:ea typeface="方正粗倩简体"/>
                <a:cs typeface="方正粗倩简体"/>
                <a:sym typeface="Calibri" pitchFamily="34" charset="0"/>
              </a:rPr>
              <a:t>www.sozdata.com</a:t>
            </a:r>
            <a:endParaRPr lang="zh-CN" altLang="en-US" sz="1600" dirty="0">
              <a:solidFill>
                <a:schemeClr val="bg1"/>
              </a:solidFill>
              <a:latin typeface="方正粗倩简体"/>
              <a:ea typeface="方正粗倩简体"/>
              <a:cs typeface="方正粗倩简体"/>
              <a:sym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2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数据更新快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584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5844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87355" y="2983092"/>
            <a:ext cx="96327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    EPS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与诸多数据发布部门建立了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战略合作伙伴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关系，为向客户提供权威、准确、全面的数据库产品奠定了坚实基础，同时也为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EPS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数据及时更新提供了保障。目前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EPS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数据平台</a:t>
            </a:r>
            <a:r>
              <a:rPr lang="en-US" altLang="zh-CN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80%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以上的时间序列数据可以做到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全网首发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D7A67F17-392D-FB46-8C65-405110A465DA}"/>
              </a:ext>
            </a:extLst>
          </p:cNvPr>
          <p:cNvGrpSpPr/>
          <p:nvPr/>
        </p:nvGrpSpPr>
        <p:grpSpPr>
          <a:xfrm>
            <a:off x="252310" y="1496885"/>
            <a:ext cx="11823908" cy="4157649"/>
            <a:chOff x="368642" y="3825902"/>
            <a:chExt cx="23647816" cy="831529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90D3648-4BCC-F84F-8A63-4D693C2C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642" y="3825902"/>
              <a:ext cx="11553409" cy="83152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99C198D2-A4BC-A044-B0F2-64D48BE8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22051" y="3825902"/>
              <a:ext cx="12094407" cy="8139137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C7CE7F1-3AF9-164D-A906-C39DAC73B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2312" y="1904499"/>
            <a:ext cx="8637929" cy="37645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xmlns="" id="{6A6083AC-DB21-0D4C-9F7F-4F1F0425FA6D}"/>
              </a:ext>
            </a:extLst>
          </p:cNvPr>
          <p:cNvGrpSpPr/>
          <p:nvPr/>
        </p:nvGrpSpPr>
        <p:grpSpPr>
          <a:xfrm>
            <a:off x="2067186" y="2118541"/>
            <a:ext cx="8211871" cy="3735212"/>
            <a:chOff x="2963046" y="7218560"/>
            <a:chExt cx="16423742" cy="747042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D0307946-9586-AA4F-8813-2000393C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10" name="直接连接符 7">
              <a:extLst>
                <a:ext uri="{FF2B5EF4-FFF2-40B4-BE49-F238E27FC236}">
                  <a16:creationId xmlns:a16="http://schemas.microsoft.com/office/drawing/2014/main" xmlns="" id="{458CCC87-B9A7-9344-850D-AF882D7A4FC2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7">
              <a:extLst>
                <a:ext uri="{FF2B5EF4-FFF2-40B4-BE49-F238E27FC236}">
                  <a16:creationId xmlns:a16="http://schemas.microsoft.com/office/drawing/2014/main" xmlns="" id="{C1AB448F-7608-E24E-954F-84DDE8BE94DE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4AC4E19-F98A-514B-A2DA-E2A5CE6387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8119"/>
          <a:stretch/>
        </p:blipFill>
        <p:spPr>
          <a:xfrm>
            <a:off x="2349304" y="2235741"/>
            <a:ext cx="7714793" cy="41994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0D9E7FA5-E91A-B441-9599-39521C9C1B54}"/>
              </a:ext>
            </a:extLst>
          </p:cNvPr>
          <p:cNvGrpSpPr/>
          <p:nvPr/>
        </p:nvGrpSpPr>
        <p:grpSpPr>
          <a:xfrm>
            <a:off x="2199570" y="3190227"/>
            <a:ext cx="8114151" cy="2427502"/>
            <a:chOff x="4391770" y="7655384"/>
            <a:chExt cx="16228302" cy="485500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118DB634-8A14-0B41-ADDC-984816005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91770" y="7655384"/>
              <a:ext cx="16228302" cy="4855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15" name="直接连接符 15">
              <a:extLst>
                <a:ext uri="{FF2B5EF4-FFF2-40B4-BE49-F238E27FC236}">
                  <a16:creationId xmlns:a16="http://schemas.microsoft.com/office/drawing/2014/main" xmlns="" id="{96518A95-808B-7A44-B2AC-29DF4437686E}"/>
                </a:ext>
              </a:extLst>
            </p:cNvPr>
            <p:cNvCxnSpPr/>
            <p:nvPr/>
          </p:nvCxnSpPr>
          <p:spPr>
            <a:xfrm>
              <a:off x="5151422" y="11908872"/>
              <a:ext cx="1038577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xmlns="" id="{EF678C0A-C969-EE47-BAAB-238663C9E493}"/>
              </a:ext>
            </a:extLst>
          </p:cNvPr>
          <p:cNvGrpSpPr/>
          <p:nvPr/>
        </p:nvGrpSpPr>
        <p:grpSpPr>
          <a:xfrm>
            <a:off x="2107306" y="2583926"/>
            <a:ext cx="8211871" cy="3735212"/>
            <a:chOff x="2963046" y="7218560"/>
            <a:chExt cx="16423742" cy="74704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76114365-2512-AB48-9619-5092DF43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18" name="直接连接符 7">
              <a:extLst>
                <a:ext uri="{FF2B5EF4-FFF2-40B4-BE49-F238E27FC236}">
                  <a16:creationId xmlns:a16="http://schemas.microsoft.com/office/drawing/2014/main" xmlns="" id="{1E21C61E-3DB7-BE42-AA70-F27035747900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7">
              <a:extLst>
                <a:ext uri="{FF2B5EF4-FFF2-40B4-BE49-F238E27FC236}">
                  <a16:creationId xmlns:a16="http://schemas.microsoft.com/office/drawing/2014/main" xmlns="" id="{E7252C66-19B4-8C4A-A0A1-309D686CF5F4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典型用户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（排名不分先后）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23" name="Picture 3" descr="logowhite-ic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56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强大的系统功能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89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7892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450419" y="1970690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高效的数据检索方式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45163" y="3415862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精美的数据呈现形式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3630" y="4850525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强大的经济计量系统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11761" y="1965434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27527" y="3415863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11763" y="4850524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5" name="图形 5" descr="研究">
            <a:extLst>
              <a:ext uri="{FF2B5EF4-FFF2-40B4-BE49-F238E27FC236}">
                <a16:creationId xmlns:a16="http://schemas.microsoft.com/office/drawing/2014/main" xmlns="" id="{22B1885F-10AA-46FB-BD77-5AA2F8C4D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7523" y="1979181"/>
            <a:ext cx="1080000" cy="1080000"/>
          </a:xfrm>
          <a:prstGeom prst="rect">
            <a:avLst/>
          </a:prstGeom>
        </p:spPr>
      </p:pic>
      <p:pic>
        <p:nvPicPr>
          <p:cNvPr id="26" name="图形 10" descr="饼图">
            <a:extLst>
              <a:ext uri="{FF2B5EF4-FFF2-40B4-BE49-F238E27FC236}">
                <a16:creationId xmlns:a16="http://schemas.microsoft.com/office/drawing/2014/main" xmlns="" id="{D19CFFB7-83E0-4446-8E23-A6F3FCD72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79633" y="3423647"/>
            <a:ext cx="1080000" cy="1080000"/>
          </a:xfrm>
          <a:prstGeom prst="rect">
            <a:avLst/>
          </a:prstGeom>
        </p:spPr>
      </p:pic>
      <p:pic>
        <p:nvPicPr>
          <p:cNvPr id="27" name="图形 23" descr="同步云">
            <a:extLst>
              <a:ext uri="{FF2B5EF4-FFF2-40B4-BE49-F238E27FC236}">
                <a16:creationId xmlns:a16="http://schemas.microsoft.com/office/drawing/2014/main" xmlns="" id="{6A8E3B28-2DA8-475F-AE4F-BCE991BF2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6407" y="4840236"/>
            <a:ext cx="1080000" cy="108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369265" y="2096812"/>
            <a:ext cx="386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库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内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跨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库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种检索形式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种维度选择方式</a:t>
            </a:r>
            <a:endPara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3487" y="3547240"/>
            <a:ext cx="430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种表格展现形式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11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种常见可视化图表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数字地图</a:t>
            </a:r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7733" y="4966138"/>
            <a:ext cx="354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种数据预处理方式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15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种专业的经济计量模型</a:t>
            </a:r>
            <a:endPara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490541" y="1954606"/>
            <a:ext cx="2880000" cy="2880000"/>
          </a:xfrm>
          <a:prstGeom prst="rect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466381" y="2502277"/>
            <a:ext cx="1800000" cy="184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文本"/>
          <p:cNvSpPr txBox="1">
            <a:spLocks/>
          </p:cNvSpPr>
          <p:nvPr/>
        </p:nvSpPr>
        <p:spPr bwMode="auto">
          <a:xfrm>
            <a:off x="4546815" y="2822313"/>
            <a:ext cx="829231" cy="12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 Light" pitchFamily="34" charset="0"/>
              </a:rPr>
              <a:t>02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j-lt"/>
              <a:ea typeface="+mj-ea"/>
              <a:cs typeface="+mj-cs"/>
              <a:sym typeface="Calibri Light" pitchFamily="34" charset="0"/>
            </a:endParaRPr>
          </a:p>
        </p:txBody>
      </p:sp>
      <p:sp>
        <p:nvSpPr>
          <p:cNvPr id="31" name="文本"/>
          <p:cNvSpPr txBox="1">
            <a:spLocks/>
          </p:cNvSpPr>
          <p:nvPr/>
        </p:nvSpPr>
        <p:spPr bwMode="auto">
          <a:xfrm>
            <a:off x="6383188" y="3050913"/>
            <a:ext cx="2233248" cy="6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案例演示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99546" y="2774724"/>
            <a:ext cx="3405352" cy="2065283"/>
          </a:xfrm>
          <a:prstGeom prst="rect">
            <a:avLst/>
          </a:prstGeom>
          <a:noFill/>
          <a:ln w="1397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4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登</a:t>
            </a: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录使用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44035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sp>
        <p:nvSpPr>
          <p:cNvPr id="22" name="直角三角形 21"/>
          <p:cNvSpPr/>
          <p:nvPr/>
        </p:nvSpPr>
        <p:spPr>
          <a:xfrm rot="10800000">
            <a:off x="2434720" y="2596833"/>
            <a:ext cx="1332000" cy="1296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036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3832" y="2568456"/>
            <a:ext cx="1340252" cy="134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直角三角形 18"/>
          <p:cNvSpPr/>
          <p:nvPr/>
        </p:nvSpPr>
        <p:spPr>
          <a:xfrm rot="10800000">
            <a:off x="2715510" y="2857502"/>
            <a:ext cx="900000" cy="9000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121574" y="2853551"/>
            <a:ext cx="93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A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67318" y="2769464"/>
            <a:ext cx="3405352" cy="2065283"/>
          </a:xfrm>
          <a:prstGeom prst="rect">
            <a:avLst/>
          </a:prstGeom>
          <a:noFill/>
          <a:ln w="1397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rot="10800000">
            <a:off x="6402492" y="2591573"/>
            <a:ext cx="1332000" cy="1296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1604" y="2563196"/>
            <a:ext cx="1340252" cy="134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直角三角形 26"/>
          <p:cNvSpPr/>
          <p:nvPr/>
        </p:nvSpPr>
        <p:spPr>
          <a:xfrm rot="10800000">
            <a:off x="6683282" y="2852242"/>
            <a:ext cx="900000" cy="9000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105112" y="2832525"/>
            <a:ext cx="93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B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45348" y="2779973"/>
            <a:ext cx="3405352" cy="2065283"/>
          </a:xfrm>
          <a:prstGeom prst="rect">
            <a:avLst/>
          </a:prstGeom>
          <a:noFill/>
          <a:ln w="1397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直角三角形 29"/>
          <p:cNvSpPr/>
          <p:nvPr/>
        </p:nvSpPr>
        <p:spPr>
          <a:xfrm rot="10800000">
            <a:off x="10480522" y="2602082"/>
            <a:ext cx="1332000" cy="1296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99634" y="2573705"/>
            <a:ext cx="1340252" cy="134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直角三角形 31"/>
          <p:cNvSpPr/>
          <p:nvPr/>
        </p:nvSpPr>
        <p:spPr>
          <a:xfrm rot="10800000">
            <a:off x="10761312" y="2862751"/>
            <a:ext cx="900000" cy="9000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1183142" y="2843034"/>
            <a:ext cx="93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C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5668" y="3531475"/>
            <a:ext cx="3026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机构（图书馆、研究院等）官网找到</a:t>
            </a:r>
            <a:r>
              <a:rPr lang="en-US" altLang="zh-CN" b="1" dirty="0" smtClean="0">
                <a:ln/>
                <a:solidFill>
                  <a:srgbClr val="0099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itchFamily="49" charset="-122"/>
                <a:ea typeface="黑体" pitchFamily="49" charset="-122"/>
                <a:cs typeface="+mn-ea"/>
                <a:sym typeface="Calibri" panose="020F0502020204030204" charset="0"/>
              </a:rPr>
              <a:t>EPS</a:t>
            </a:r>
            <a:r>
              <a:rPr lang="zh-CN" altLang="en-US" b="1" dirty="0" smtClean="0">
                <a:ln/>
                <a:solidFill>
                  <a:srgbClr val="0099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itchFamily="49" charset="-122"/>
                <a:ea typeface="黑体" pitchFamily="49" charset="-122"/>
                <a:cs typeface="+mn-ea"/>
                <a:sym typeface="Calibri" panose="020F0502020204030204" charset="0"/>
              </a:rPr>
              <a:t>数据平台</a:t>
            </a:r>
            <a:endParaRPr lang="zh-CN" altLang="en-US" b="1" dirty="0" smtClean="0">
              <a:ln/>
              <a:solidFill>
                <a:srgbClr val="0099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ungsuh" panose="02030600000101010101" charset="-127"/>
              <a:cs typeface="+mn-ea"/>
              <a:sym typeface="Calibri" panose="020F0502020204030204" charset="0"/>
            </a:endParaRPr>
          </a:p>
          <a:p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73943" y="3515712"/>
            <a:ext cx="3092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直接在浏览器地址栏输入：  </a:t>
            </a:r>
          </a:p>
          <a:p>
            <a:pPr indent="0" algn="just">
              <a:buFont typeface="Arial" panose="020B0604020202020204" pitchFamily="34" charset="0"/>
              <a:buNone/>
              <a:defRPr/>
            </a:pPr>
            <a:r>
              <a:rPr lang="en-US" altLang="zh-CN" b="1" dirty="0" smtClean="0">
                <a:solidFill>
                  <a:srgbClr val="0099FF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www</a:t>
            </a:r>
            <a:r>
              <a:rPr lang="zh-CN" altLang="en-US" b="1" dirty="0" smtClean="0">
                <a:solidFill>
                  <a:srgbClr val="0099FF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.epsnet.com.cn</a:t>
            </a:r>
            <a:endParaRPr lang="zh-CN" altLang="en-US" dirty="0">
              <a:solidFill>
                <a:srgbClr val="0099FF"/>
              </a:solidFill>
              <a:sym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450317" y="3484180"/>
            <a:ext cx="3092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搜索引擎输入</a:t>
            </a:r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“</a:t>
            </a:r>
            <a:r>
              <a:rPr lang="zh-CN" altLang="en-US" b="1" dirty="0" smtClean="0">
                <a:solidFill>
                  <a:srgbClr val="0099FF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epsnet</a:t>
            </a:r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”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点</a:t>
            </a:r>
            <a:endParaRPr lang="en-US" altLang="zh-CN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Arial" panose="020B0604020202020204" pitchFamily="34" charset="0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击第一条（</a:t>
            </a:r>
            <a:r>
              <a:rPr lang="en-US" altLang="zh-CN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EPS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数据）或者第</a:t>
            </a:r>
            <a:endParaRPr lang="en-US" altLang="zh-CN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Arial" panose="020B0604020202020204" pitchFamily="34" charset="0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二条（</a:t>
            </a:r>
            <a:r>
              <a:rPr lang="en-US" altLang="zh-CN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EPS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数据平台</a:t>
            </a:r>
            <a:r>
              <a:rPr lang="en-US" altLang="zh-CN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anose="020B0604020202020204" pitchFamily="34" charset="0"/>
              </a:rPr>
              <a:t>首页）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直接连接符 6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EPS</a:t>
            </a: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数据平台主页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2148"/>
            <a:ext cx="12192000" cy="557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12" name="AutoShape 2"/>
          <p:cNvSpPr>
            <a:spLocks noChangeArrowheads="1"/>
          </p:cNvSpPr>
          <p:nvPr/>
        </p:nvSpPr>
        <p:spPr bwMode="auto">
          <a:xfrm rot="5400000">
            <a:off x="7143" y="-57943"/>
            <a:ext cx="2506663" cy="2514600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62270" y="4114800"/>
            <a:ext cx="934278" cy="208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595192" y="4873487"/>
            <a:ext cx="602973" cy="195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2148"/>
            <a:ext cx="12192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13" name="Picture 3" descr="logowhite-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2148"/>
            <a:ext cx="12192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428F9E1-9421-024C-A4BB-88D070D1AA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277007"/>
            <a:ext cx="12192000" cy="5580993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9940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案例演示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E4FCB82-EA98-7F45-B9D1-1468202FF1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1241"/>
            <a:ext cx="12192000" cy="5596759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40964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案例演示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B75A83F-70DD-DF4D-ACDE-75FDA53A02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8538"/>
            <a:ext cx="12192000" cy="554946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41988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案例演示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43012" name="Picture 3" descr="logowhite-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椭圆 10"/>
          <p:cNvSpPr/>
          <p:nvPr/>
        </p:nvSpPr>
        <p:spPr>
          <a:xfrm>
            <a:off x="1799323" y="2137576"/>
            <a:ext cx="1080000" cy="1080000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122117" y="3434704"/>
            <a:ext cx="1080000" cy="10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475931" y="4896111"/>
            <a:ext cx="1080000" cy="1080000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>
            <p:custDataLst>
              <p:tags r:id="rId1"/>
            </p:custDataLst>
          </p:nvPr>
        </p:nvSpPr>
        <p:spPr bwMode="auto">
          <a:xfrm>
            <a:off x="2055850" y="2289839"/>
            <a:ext cx="540000" cy="720000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3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任意多边形 19"/>
          <p:cNvSpPr/>
          <p:nvPr>
            <p:custDataLst>
              <p:tags r:id="rId2"/>
            </p:custDataLst>
          </p:nvPr>
        </p:nvSpPr>
        <p:spPr bwMode="auto">
          <a:xfrm>
            <a:off x="3394437" y="3586958"/>
            <a:ext cx="540000" cy="720000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3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>
            <p:custDataLst>
              <p:tags r:id="rId3"/>
            </p:custDataLst>
          </p:nvPr>
        </p:nvSpPr>
        <p:spPr bwMode="auto">
          <a:xfrm>
            <a:off x="4763984" y="5079883"/>
            <a:ext cx="540000" cy="720000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3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3642" y="2437145"/>
            <a:ext cx="577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就业人员的平均工资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25575" y="3707985"/>
            <a:ext cx="526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不同企业类型平均工资情况对比</a:t>
            </a:r>
            <a:endParaRPr lang="zh-CN" altLang="en-US" sz="28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3593" y="5216678"/>
            <a:ext cx="461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不同地区平均工资情况对比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案例演示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0" name="文本框 1"/>
          <p:cNvSpPr txBox="1">
            <a:spLocks noChangeArrowheads="1"/>
          </p:cNvSpPr>
          <p:nvPr/>
        </p:nvSpPr>
        <p:spPr bwMode="auto">
          <a:xfrm>
            <a:off x="2427288" y="401638"/>
            <a:ext cx="1435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目 录</a:t>
            </a:r>
          </a:p>
        </p:txBody>
      </p:sp>
      <p:sp>
        <p:nvSpPr>
          <p:cNvPr id="2765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27652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接连接符 24"/>
          <p:cNvCxnSpPr/>
          <p:nvPr/>
        </p:nvCxnSpPr>
        <p:spPr>
          <a:xfrm flipV="1">
            <a:off x="0" y="3921760"/>
            <a:ext cx="12192000" cy="127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463040" y="3393440"/>
            <a:ext cx="1080000" cy="10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01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84320" y="3383280"/>
            <a:ext cx="1080000" cy="10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02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695440" y="3393440"/>
            <a:ext cx="1080000" cy="10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03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479280" y="3393440"/>
            <a:ext cx="1080000" cy="10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04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0960" y="4470400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平台简介</a:t>
            </a:r>
            <a:endParaRPr lang="zh-CN" altLang="en-US" sz="2400" b="1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2240" y="4450080"/>
            <a:ext cx="159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案例演示</a:t>
            </a:r>
            <a:endParaRPr lang="zh-CN" altLang="en-US" sz="2400" b="1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3520" y="448056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功能总结</a:t>
            </a:r>
            <a:endParaRPr lang="zh-CN" altLang="en-US" sz="2400" b="1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67520" y="4460240"/>
            <a:ext cx="171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帮助支持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82148"/>
            <a:ext cx="12192000" cy="557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库内检索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6" name="Picture 3" descr="logowhite-ic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1780347"/>
            <a:ext cx="1888435" cy="250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1899920" y="1391920"/>
            <a:ext cx="144272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1120" y="2296160"/>
            <a:ext cx="1666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311965"/>
            <a:ext cx="12192000" cy="554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25454" y="1302026"/>
            <a:ext cx="12192000" cy="555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图示 5"/>
          <p:cNvGraphicFramePr/>
          <p:nvPr/>
        </p:nvGraphicFramePr>
        <p:xfrm>
          <a:off x="9249032" y="1847899"/>
          <a:ext cx="3230880" cy="413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81371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0480"/>
            <a:ext cx="12192000" cy="55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48132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sp>
        <p:nvSpPr>
          <p:cNvPr id="21" name="文本框 4"/>
          <p:cNvSpPr txBox="1"/>
          <p:nvPr/>
        </p:nvSpPr>
        <p:spPr>
          <a:xfrm>
            <a:off x="3446137" y="1365197"/>
            <a:ext cx="481394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2" name="文本框 5"/>
          <p:cNvSpPr txBox="1"/>
          <p:nvPr/>
        </p:nvSpPr>
        <p:spPr>
          <a:xfrm>
            <a:off x="5426939" y="1369410"/>
            <a:ext cx="98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检索框</a:t>
            </a:r>
            <a:endParaRPr lang="zh-CN" altLang="en-US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397760"/>
            <a:ext cx="1859280" cy="44602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860978" y="2397969"/>
            <a:ext cx="10331022" cy="18249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 rot="16200000">
            <a:off x="8958240" y="2002289"/>
            <a:ext cx="229870" cy="2273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16"/>
          <p:cNvSpPr txBox="1"/>
          <p:nvPr/>
        </p:nvSpPr>
        <p:spPr>
          <a:xfrm>
            <a:off x="9204679" y="1942167"/>
            <a:ext cx="9146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工具栏</a:t>
            </a:r>
          </a:p>
        </p:txBody>
      </p:sp>
      <p:sp>
        <p:nvSpPr>
          <p:cNvPr id="27" name="文本框 17"/>
          <p:cNvSpPr txBox="1"/>
          <p:nvPr/>
        </p:nvSpPr>
        <p:spPr>
          <a:xfrm>
            <a:off x="197339" y="6322695"/>
            <a:ext cx="13673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维度设置区</a:t>
            </a:r>
          </a:p>
        </p:txBody>
      </p:sp>
      <p:sp>
        <p:nvSpPr>
          <p:cNvPr id="28" name="文本框 18"/>
          <p:cNvSpPr txBox="1"/>
          <p:nvPr/>
        </p:nvSpPr>
        <p:spPr>
          <a:xfrm>
            <a:off x="6221641" y="3631020"/>
            <a:ext cx="187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数</a:t>
            </a:r>
            <a:r>
              <a:rPr lang="zh-CN" altLang="en-US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据展示区</a:t>
            </a:r>
            <a:endParaRPr lang="zh-CN" altLang="en-US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857798" y="1808480"/>
            <a:ext cx="7093162" cy="5877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854580" y="4224570"/>
            <a:ext cx="10337420" cy="26334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236679" y="6468348"/>
            <a:ext cx="155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可视化显示区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"/>
          <p:cNvSpPr txBox="1">
            <a:spLocks noChangeArrowheads="1"/>
          </p:cNvSpPr>
          <p:nvPr/>
        </p:nvSpPr>
        <p:spPr bwMode="auto">
          <a:xfrm>
            <a:off x="2480969" y="222529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数据处理界面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2330"/>
            <a:ext cx="12192000" cy="560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46084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441230" y="1315791"/>
            <a:ext cx="5451231" cy="3738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795336" y="1784457"/>
            <a:ext cx="195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跨库检索</a:t>
            </a:r>
            <a:endParaRPr lang="zh-CN" altLang="en-US" sz="32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跨库检索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2636"/>
            <a:ext cx="12192000" cy="565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接连接符 22"/>
          <p:cNvCxnSpPr/>
          <p:nvPr/>
        </p:nvCxnSpPr>
        <p:spPr>
          <a:xfrm>
            <a:off x="1074615" y="112981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8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形 2" descr="直箭头">
            <a:extLst>
              <a:ext uri="{FF2B5EF4-FFF2-40B4-BE49-F238E27FC236}">
                <a16:creationId xmlns:a16="http://schemas.microsoft.com/office/drawing/2014/main" xmlns="" id="{3417E127-0167-7149-ABD3-520B27325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716320">
            <a:off x="6630674" y="1279740"/>
            <a:ext cx="618659" cy="6186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39354" y="1565052"/>
            <a:ext cx="174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1.</a:t>
            </a:r>
            <a:r>
              <a:rPr lang="zh-CN" altLang="en-US" dirty="0" smtClean="0">
                <a:solidFill>
                  <a:srgbClr val="FF0000"/>
                </a:solidFill>
              </a:rPr>
              <a:t>输入关键字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5614" y="2429241"/>
            <a:ext cx="194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3.</a:t>
            </a:r>
            <a:r>
              <a:rPr lang="zh-CN" altLang="en-US" dirty="0" smtClean="0">
                <a:solidFill>
                  <a:srgbClr val="FF0000"/>
                </a:solidFill>
              </a:rPr>
              <a:t>选择所需指标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7443" y="1596653"/>
            <a:ext cx="199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2.</a:t>
            </a:r>
            <a:r>
              <a:rPr lang="zh-CN" altLang="en-US" dirty="0" smtClean="0">
                <a:solidFill>
                  <a:srgbClr val="FF0000"/>
                </a:solidFill>
              </a:rPr>
              <a:t>设置筛选条件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24433" y="2261557"/>
            <a:ext cx="203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4.</a:t>
            </a:r>
            <a:r>
              <a:rPr lang="zh-CN" altLang="en-US" dirty="0" smtClean="0">
                <a:solidFill>
                  <a:srgbClr val="FF0000"/>
                </a:solidFill>
              </a:rPr>
              <a:t>点击显示数据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形 2" descr="直箭头">
            <a:extLst>
              <a:ext uri="{FF2B5EF4-FFF2-40B4-BE49-F238E27FC236}">
                <a16:creationId xmlns:a16="http://schemas.microsoft.com/office/drawing/2014/main" xmlns="" id="{3417E127-0167-7149-ABD3-520B27325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7814951">
            <a:off x="674331" y="1938266"/>
            <a:ext cx="618659" cy="618659"/>
          </a:xfrm>
          <a:prstGeom prst="rect">
            <a:avLst/>
          </a:prstGeom>
        </p:spPr>
      </p:pic>
      <p:pic>
        <p:nvPicPr>
          <p:cNvPr id="19" name="图形 2" descr="直箭头">
            <a:extLst>
              <a:ext uri="{FF2B5EF4-FFF2-40B4-BE49-F238E27FC236}">
                <a16:creationId xmlns:a16="http://schemas.microsoft.com/office/drawing/2014/main" xmlns="" id="{3417E127-0167-7149-ABD3-520B27325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9087596">
            <a:off x="4835767" y="2651586"/>
            <a:ext cx="618659" cy="618659"/>
          </a:xfrm>
          <a:prstGeom prst="rect">
            <a:avLst/>
          </a:prstGeom>
        </p:spPr>
      </p:pic>
      <p:pic>
        <p:nvPicPr>
          <p:cNvPr id="20" name="图形 2" descr="直箭头">
            <a:extLst>
              <a:ext uri="{FF2B5EF4-FFF2-40B4-BE49-F238E27FC236}">
                <a16:creationId xmlns:a16="http://schemas.microsoft.com/office/drawing/2014/main" xmlns="" id="{3417E127-0167-7149-ABD3-520B27325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7695150">
            <a:off x="11030139" y="2023899"/>
            <a:ext cx="618659" cy="618659"/>
          </a:xfrm>
          <a:prstGeom prst="rect">
            <a:avLst/>
          </a:prstGeom>
        </p:spPr>
      </p:pic>
      <p:sp>
        <p:nvSpPr>
          <p:cNvPr id="24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跨库检索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计算同比增长率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4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72209"/>
            <a:ext cx="12192000" cy="55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5198165" y="1888435"/>
            <a:ext cx="437321" cy="407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58817" y="1757983"/>
            <a:ext cx="4881979" cy="372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4716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数据可视化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5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92088"/>
            <a:ext cx="12192000" cy="55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8199783" y="4303643"/>
            <a:ext cx="377687" cy="367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19004" y="1704312"/>
            <a:ext cx="5062590" cy="446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282148"/>
            <a:ext cx="12192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282148"/>
            <a:ext cx="12192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108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中国居民工资的整体情况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0244" y="1670546"/>
            <a:ext cx="106914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zh-CN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可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在中国宏观经济数据库（年度全国）中查询全国城镇就业人员近几十年来的工资情况。</a:t>
            </a:r>
            <a:endParaRPr lang="zh-CN" altLang="zh-CN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zh-CN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从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图中可以看到，中国城镇就业人员工资增长较快，从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1998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年的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7446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元增长到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2017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年的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74318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元，增长了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9.98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倍，堪称奇迹。年增长率大部分维持在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10%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以上，相当长一部分时间甚至维持在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12%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以上，而从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2012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年起，伴随着中国经济进入新常态，中国的城镇单位就业人员工资也进入一个“新阶段”，年工资增长率降到约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10%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。从这里也可以看到，美国次贷危机对中国的工资影响还是较为明显的，工资增长率从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2008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年的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16.90%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下降到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2009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年的</a:t>
            </a:r>
            <a:r>
              <a:rPr lang="en-US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11.58%</a:t>
            </a:r>
            <a:r>
              <a:rPr lang="zh-CN" altLang="zh-CN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  <a:p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723" y="1510748"/>
            <a:ext cx="4514229" cy="534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pet-shampoo_109251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8651876" y="1720851"/>
          <a:ext cx="3245485" cy="4109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1" name="直接连接符 10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不同企业类型平均工资对比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5" name="Picture 3" descr="logowhite-ic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5046" y="1461260"/>
            <a:ext cx="3263762" cy="53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399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数据展示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0480"/>
            <a:ext cx="12192000" cy="55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2586" y="1257300"/>
            <a:ext cx="9637395" cy="784830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从这里可以看到，外商投资企业、国企、股份有限公司平均工资较高，城镇集体单位、其他内资企业、联营和有限责任公司工资较低。</a:t>
            </a:r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数据可视化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3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1117" y="2057400"/>
            <a:ext cx="99885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4462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90541" y="1954606"/>
            <a:ext cx="2880000" cy="2880000"/>
          </a:xfrm>
          <a:prstGeom prst="rect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466381" y="2502277"/>
            <a:ext cx="1800000" cy="184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文本"/>
          <p:cNvSpPr txBox="1">
            <a:spLocks/>
          </p:cNvSpPr>
          <p:nvPr/>
        </p:nvSpPr>
        <p:spPr bwMode="auto">
          <a:xfrm>
            <a:off x="4546815" y="2822313"/>
            <a:ext cx="829231" cy="12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 Light" pitchFamily="34" charset="0"/>
              </a:rPr>
              <a:t>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j-lt"/>
              <a:ea typeface="+mj-ea"/>
              <a:cs typeface="+mj-cs"/>
              <a:sym typeface="Calibri Light" pitchFamily="34" charset="0"/>
            </a:endParaRPr>
          </a:p>
        </p:txBody>
      </p:sp>
      <p:sp>
        <p:nvSpPr>
          <p:cNvPr id="11" name="文本"/>
          <p:cNvSpPr txBox="1">
            <a:spLocks/>
          </p:cNvSpPr>
          <p:nvPr/>
        </p:nvSpPr>
        <p:spPr bwMode="auto">
          <a:xfrm>
            <a:off x="6383188" y="3050913"/>
            <a:ext cx="2233248" cy="6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平台简介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不同地区工资情况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5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90320"/>
            <a:ext cx="12192000" cy="556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00480"/>
            <a:ext cx="12192000" cy="55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280160"/>
            <a:ext cx="12192000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图示 8"/>
          <p:cNvGraphicFramePr/>
          <p:nvPr/>
        </p:nvGraphicFramePr>
        <p:xfrm>
          <a:off x="8119696" y="1363641"/>
          <a:ext cx="4594861" cy="5336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423391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ular-briefcase_18205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368811" y="3073328"/>
            <a:ext cx="384103" cy="338186"/>
          </a:xfrm>
          <a:custGeom>
            <a:avLst/>
            <a:gdLst>
              <a:gd name="connsiteX0" fmla="*/ 97398 w 607991"/>
              <a:gd name="connsiteY0" fmla="*/ 403891 h 535309"/>
              <a:gd name="connsiteX1" fmla="*/ 82286 w 607991"/>
              <a:gd name="connsiteY1" fmla="*/ 418872 h 535309"/>
              <a:gd name="connsiteX2" fmla="*/ 97398 w 607991"/>
              <a:gd name="connsiteY2" fmla="*/ 433854 h 535309"/>
              <a:gd name="connsiteX3" fmla="*/ 512358 w 607991"/>
              <a:gd name="connsiteY3" fmla="*/ 433854 h 535309"/>
              <a:gd name="connsiteX4" fmla="*/ 527360 w 607991"/>
              <a:gd name="connsiteY4" fmla="*/ 418872 h 535309"/>
              <a:gd name="connsiteX5" fmla="*/ 512358 w 607991"/>
              <a:gd name="connsiteY5" fmla="*/ 403891 h 535309"/>
              <a:gd name="connsiteX6" fmla="*/ 96957 w 607991"/>
              <a:gd name="connsiteY6" fmla="*/ 307503 h 535309"/>
              <a:gd name="connsiteX7" fmla="*/ 81955 w 607991"/>
              <a:gd name="connsiteY7" fmla="*/ 322484 h 535309"/>
              <a:gd name="connsiteX8" fmla="*/ 96957 w 607991"/>
              <a:gd name="connsiteY8" fmla="*/ 337465 h 535309"/>
              <a:gd name="connsiteX9" fmla="*/ 511917 w 607991"/>
              <a:gd name="connsiteY9" fmla="*/ 337465 h 535309"/>
              <a:gd name="connsiteX10" fmla="*/ 526918 w 607991"/>
              <a:gd name="connsiteY10" fmla="*/ 322484 h 535309"/>
              <a:gd name="connsiteX11" fmla="*/ 511917 w 607991"/>
              <a:gd name="connsiteY11" fmla="*/ 307503 h 535309"/>
              <a:gd name="connsiteX12" fmla="*/ 96516 w 607991"/>
              <a:gd name="connsiteY12" fmla="*/ 211004 h 535309"/>
              <a:gd name="connsiteX13" fmla="*/ 81514 w 607991"/>
              <a:gd name="connsiteY13" fmla="*/ 226096 h 535309"/>
              <a:gd name="connsiteX14" fmla="*/ 96516 w 607991"/>
              <a:gd name="connsiteY14" fmla="*/ 241077 h 535309"/>
              <a:gd name="connsiteX15" fmla="*/ 511586 w 607991"/>
              <a:gd name="connsiteY15" fmla="*/ 241077 h 535309"/>
              <a:gd name="connsiteX16" fmla="*/ 526587 w 607991"/>
              <a:gd name="connsiteY16" fmla="*/ 226096 h 535309"/>
              <a:gd name="connsiteX17" fmla="*/ 511586 w 607991"/>
              <a:gd name="connsiteY17" fmla="*/ 211004 h 535309"/>
              <a:gd name="connsiteX18" fmla="*/ 61660 w 607991"/>
              <a:gd name="connsiteY18" fmla="*/ 109659 h 535309"/>
              <a:gd name="connsiteX19" fmla="*/ 546332 w 607991"/>
              <a:gd name="connsiteY19" fmla="*/ 109659 h 535309"/>
              <a:gd name="connsiteX20" fmla="*/ 607991 w 607991"/>
              <a:gd name="connsiteY20" fmla="*/ 171237 h 535309"/>
              <a:gd name="connsiteX21" fmla="*/ 607991 w 607991"/>
              <a:gd name="connsiteY21" fmla="*/ 473731 h 535309"/>
              <a:gd name="connsiteX22" fmla="*/ 546332 w 607991"/>
              <a:gd name="connsiteY22" fmla="*/ 535309 h 535309"/>
              <a:gd name="connsiteX23" fmla="*/ 61660 w 607991"/>
              <a:gd name="connsiteY23" fmla="*/ 535309 h 535309"/>
              <a:gd name="connsiteX24" fmla="*/ 0 w 607991"/>
              <a:gd name="connsiteY24" fmla="*/ 473731 h 535309"/>
              <a:gd name="connsiteX25" fmla="*/ 0 w 607991"/>
              <a:gd name="connsiteY25" fmla="*/ 171237 h 535309"/>
              <a:gd name="connsiteX26" fmla="*/ 61660 w 607991"/>
              <a:gd name="connsiteY26" fmla="*/ 109659 h 535309"/>
              <a:gd name="connsiteX27" fmla="*/ 239459 w 607991"/>
              <a:gd name="connsiteY27" fmla="*/ 0 h 535309"/>
              <a:gd name="connsiteX28" fmla="*/ 368643 w 607991"/>
              <a:gd name="connsiteY28" fmla="*/ 0 h 535309"/>
              <a:gd name="connsiteX29" fmla="*/ 432848 w 607991"/>
              <a:gd name="connsiteY29" fmla="*/ 64186 h 535309"/>
              <a:gd name="connsiteX30" fmla="*/ 410123 w 607991"/>
              <a:gd name="connsiteY30" fmla="*/ 86866 h 535309"/>
              <a:gd name="connsiteX31" fmla="*/ 387287 w 607991"/>
              <a:gd name="connsiteY31" fmla="*/ 64186 h 535309"/>
              <a:gd name="connsiteX32" fmla="*/ 368643 w 607991"/>
              <a:gd name="connsiteY32" fmla="*/ 45360 h 535309"/>
              <a:gd name="connsiteX33" fmla="*/ 239459 w 607991"/>
              <a:gd name="connsiteY33" fmla="*/ 45360 h 535309"/>
              <a:gd name="connsiteX34" fmla="*/ 220595 w 607991"/>
              <a:gd name="connsiteY34" fmla="*/ 64186 h 535309"/>
              <a:gd name="connsiteX35" fmla="*/ 197979 w 607991"/>
              <a:gd name="connsiteY35" fmla="*/ 86866 h 535309"/>
              <a:gd name="connsiteX36" fmla="*/ 175143 w 607991"/>
              <a:gd name="connsiteY36" fmla="*/ 64186 h 535309"/>
              <a:gd name="connsiteX37" fmla="*/ 239459 w 607991"/>
              <a:gd name="connsiteY37" fmla="*/ 0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991" h="535309">
                <a:moveTo>
                  <a:pt x="97398" y="403891"/>
                </a:moveTo>
                <a:cubicBezTo>
                  <a:pt x="89015" y="403891"/>
                  <a:pt x="82286" y="410610"/>
                  <a:pt x="82286" y="418872"/>
                </a:cubicBezTo>
                <a:cubicBezTo>
                  <a:pt x="82286" y="427244"/>
                  <a:pt x="89015" y="433854"/>
                  <a:pt x="97398" y="433854"/>
                </a:cubicBezTo>
                <a:lnTo>
                  <a:pt x="512358" y="433854"/>
                </a:lnTo>
                <a:cubicBezTo>
                  <a:pt x="520631" y="433854"/>
                  <a:pt x="527360" y="427244"/>
                  <a:pt x="527360" y="418872"/>
                </a:cubicBezTo>
                <a:cubicBezTo>
                  <a:pt x="527360" y="410610"/>
                  <a:pt x="520631" y="403891"/>
                  <a:pt x="512358" y="403891"/>
                </a:cubicBezTo>
                <a:close/>
                <a:moveTo>
                  <a:pt x="96957" y="307503"/>
                </a:moveTo>
                <a:cubicBezTo>
                  <a:pt x="88574" y="307503"/>
                  <a:pt x="81955" y="314222"/>
                  <a:pt x="81955" y="322484"/>
                </a:cubicBezTo>
                <a:cubicBezTo>
                  <a:pt x="81955" y="330856"/>
                  <a:pt x="88574" y="337465"/>
                  <a:pt x="96957" y="337465"/>
                </a:cubicBezTo>
                <a:lnTo>
                  <a:pt x="511917" y="337465"/>
                </a:lnTo>
                <a:cubicBezTo>
                  <a:pt x="520190" y="337465"/>
                  <a:pt x="527029" y="330856"/>
                  <a:pt x="526918" y="322484"/>
                </a:cubicBezTo>
                <a:cubicBezTo>
                  <a:pt x="526918" y="314222"/>
                  <a:pt x="520190" y="307503"/>
                  <a:pt x="511917" y="307503"/>
                </a:cubicBezTo>
                <a:close/>
                <a:moveTo>
                  <a:pt x="96516" y="211004"/>
                </a:moveTo>
                <a:cubicBezTo>
                  <a:pt x="88243" y="211004"/>
                  <a:pt x="81514" y="217834"/>
                  <a:pt x="81514" y="226096"/>
                </a:cubicBezTo>
                <a:cubicBezTo>
                  <a:pt x="81514" y="234358"/>
                  <a:pt x="88243" y="241077"/>
                  <a:pt x="96516" y="241077"/>
                </a:cubicBezTo>
                <a:lnTo>
                  <a:pt x="511586" y="241077"/>
                </a:lnTo>
                <a:cubicBezTo>
                  <a:pt x="519859" y="241077"/>
                  <a:pt x="526587" y="234358"/>
                  <a:pt x="526587" y="226096"/>
                </a:cubicBezTo>
                <a:cubicBezTo>
                  <a:pt x="526587" y="217834"/>
                  <a:pt x="519859" y="211004"/>
                  <a:pt x="511586" y="211004"/>
                </a:cubicBezTo>
                <a:close/>
                <a:moveTo>
                  <a:pt x="61660" y="109659"/>
                </a:moveTo>
                <a:lnTo>
                  <a:pt x="546332" y="109659"/>
                </a:lnTo>
                <a:cubicBezTo>
                  <a:pt x="580415" y="109659"/>
                  <a:pt x="607991" y="137198"/>
                  <a:pt x="607991" y="171237"/>
                </a:cubicBezTo>
                <a:lnTo>
                  <a:pt x="607991" y="473731"/>
                </a:lnTo>
                <a:cubicBezTo>
                  <a:pt x="607991" y="507770"/>
                  <a:pt x="580415" y="535309"/>
                  <a:pt x="546332" y="535309"/>
                </a:cubicBezTo>
                <a:lnTo>
                  <a:pt x="61660" y="535309"/>
                </a:lnTo>
                <a:cubicBezTo>
                  <a:pt x="27576" y="535309"/>
                  <a:pt x="0" y="507770"/>
                  <a:pt x="0" y="473731"/>
                </a:cubicBezTo>
                <a:lnTo>
                  <a:pt x="0" y="171237"/>
                </a:lnTo>
                <a:cubicBezTo>
                  <a:pt x="0" y="137198"/>
                  <a:pt x="27576" y="109659"/>
                  <a:pt x="61660" y="109659"/>
                </a:cubicBezTo>
                <a:close/>
                <a:moveTo>
                  <a:pt x="239459" y="0"/>
                </a:moveTo>
                <a:lnTo>
                  <a:pt x="368643" y="0"/>
                </a:lnTo>
                <a:cubicBezTo>
                  <a:pt x="404055" y="0"/>
                  <a:pt x="432848" y="28845"/>
                  <a:pt x="432848" y="64186"/>
                </a:cubicBezTo>
                <a:cubicBezTo>
                  <a:pt x="432848" y="76627"/>
                  <a:pt x="422699" y="86866"/>
                  <a:pt x="410123" y="86866"/>
                </a:cubicBezTo>
                <a:cubicBezTo>
                  <a:pt x="397546" y="86866"/>
                  <a:pt x="387287" y="76627"/>
                  <a:pt x="387287" y="64186"/>
                </a:cubicBezTo>
                <a:cubicBezTo>
                  <a:pt x="387287" y="53837"/>
                  <a:pt x="378902" y="45360"/>
                  <a:pt x="368643" y="45360"/>
                </a:cubicBezTo>
                <a:lnTo>
                  <a:pt x="239459" y="45360"/>
                </a:lnTo>
                <a:cubicBezTo>
                  <a:pt x="229089" y="45360"/>
                  <a:pt x="220595" y="53837"/>
                  <a:pt x="220595" y="64186"/>
                </a:cubicBezTo>
                <a:cubicBezTo>
                  <a:pt x="220595" y="76627"/>
                  <a:pt x="210445" y="86866"/>
                  <a:pt x="197979" y="86866"/>
                </a:cubicBezTo>
                <a:cubicBezTo>
                  <a:pt x="185403" y="86866"/>
                  <a:pt x="175143" y="76627"/>
                  <a:pt x="175143" y="64186"/>
                </a:cubicBezTo>
                <a:cubicBezTo>
                  <a:pt x="175143" y="28845"/>
                  <a:pt x="204047" y="0"/>
                  <a:pt x="239459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46" name="pet-shampoo_10925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4790506" y="3032052"/>
            <a:ext cx="254228" cy="42073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5882" h="605522">
                <a:moveTo>
                  <a:pt x="112476" y="344924"/>
                </a:moveTo>
                <a:cubicBezTo>
                  <a:pt x="131738" y="344924"/>
                  <a:pt x="148747" y="354334"/>
                  <a:pt x="159198" y="368654"/>
                </a:cubicBezTo>
                <a:cubicBezTo>
                  <a:pt x="166575" y="362721"/>
                  <a:pt x="176001" y="359244"/>
                  <a:pt x="186247" y="359244"/>
                </a:cubicBezTo>
                <a:cubicBezTo>
                  <a:pt x="210223" y="359244"/>
                  <a:pt x="229690" y="378677"/>
                  <a:pt x="229690" y="402611"/>
                </a:cubicBezTo>
                <a:cubicBezTo>
                  <a:pt x="229690" y="426545"/>
                  <a:pt x="210223" y="445979"/>
                  <a:pt x="186247" y="445979"/>
                </a:cubicBezTo>
                <a:cubicBezTo>
                  <a:pt x="176001" y="445979"/>
                  <a:pt x="166575" y="442297"/>
                  <a:pt x="159198" y="436569"/>
                </a:cubicBezTo>
                <a:cubicBezTo>
                  <a:pt x="148747" y="450888"/>
                  <a:pt x="131738" y="460298"/>
                  <a:pt x="112476" y="460298"/>
                </a:cubicBezTo>
                <a:cubicBezTo>
                  <a:pt x="80713" y="460298"/>
                  <a:pt x="54688" y="434319"/>
                  <a:pt x="54688" y="402611"/>
                </a:cubicBezTo>
                <a:cubicBezTo>
                  <a:pt x="54688" y="370699"/>
                  <a:pt x="80713" y="344924"/>
                  <a:pt x="112476" y="344924"/>
                </a:cubicBezTo>
                <a:close/>
                <a:moveTo>
                  <a:pt x="115337" y="0"/>
                </a:moveTo>
                <a:lnTo>
                  <a:pt x="295000" y="0"/>
                </a:lnTo>
                <a:lnTo>
                  <a:pt x="295000" y="87351"/>
                </a:lnTo>
                <a:lnTo>
                  <a:pt x="232108" y="87351"/>
                </a:lnTo>
                <a:lnTo>
                  <a:pt x="232108" y="163654"/>
                </a:lnTo>
                <a:lnTo>
                  <a:pt x="365882" y="163654"/>
                </a:lnTo>
                <a:lnTo>
                  <a:pt x="365882" y="605522"/>
                </a:lnTo>
                <a:lnTo>
                  <a:pt x="0" y="605522"/>
                </a:lnTo>
                <a:lnTo>
                  <a:pt x="0" y="504670"/>
                </a:lnTo>
                <a:lnTo>
                  <a:pt x="286806" y="504670"/>
                </a:lnTo>
                <a:lnTo>
                  <a:pt x="286806" y="286395"/>
                </a:lnTo>
                <a:lnTo>
                  <a:pt x="0" y="286395"/>
                </a:lnTo>
                <a:lnTo>
                  <a:pt x="0" y="163654"/>
                </a:lnTo>
                <a:lnTo>
                  <a:pt x="133775" y="163654"/>
                </a:lnTo>
                <a:lnTo>
                  <a:pt x="133775" y="87351"/>
                </a:lnTo>
                <a:lnTo>
                  <a:pt x="0" y="87351"/>
                </a:lnTo>
                <a:lnTo>
                  <a:pt x="0" y="341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</p:sp>
      <p:sp>
        <p:nvSpPr>
          <p:cNvPr id="54" name="rectangular-briefcase_18205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9399234" y="3025190"/>
            <a:ext cx="463808" cy="434462"/>
          </a:xfrm>
          <a:custGeom>
            <a:avLst/>
            <a:gdLst>
              <a:gd name="T0" fmla="*/ 6185 w 6535"/>
              <a:gd name="T1" fmla="*/ 3476 h 6131"/>
              <a:gd name="T2" fmla="*/ 6185 w 6535"/>
              <a:gd name="T3" fmla="*/ 2781 h 6131"/>
              <a:gd name="T4" fmla="*/ 5253 w 6535"/>
              <a:gd name="T5" fmla="*/ 1849 h 6131"/>
              <a:gd name="T6" fmla="*/ 4321 w 6535"/>
              <a:gd name="T7" fmla="*/ 2781 h 6131"/>
              <a:gd name="T8" fmla="*/ 4321 w 6535"/>
              <a:gd name="T9" fmla="*/ 4532 h 6131"/>
              <a:gd name="T10" fmla="*/ 3265 w 6535"/>
              <a:gd name="T11" fmla="*/ 5588 h 6131"/>
              <a:gd name="T12" fmla="*/ 2209 w 6535"/>
              <a:gd name="T13" fmla="*/ 4532 h 6131"/>
              <a:gd name="T14" fmla="*/ 2209 w 6535"/>
              <a:gd name="T15" fmla="*/ 3916 h 6131"/>
              <a:gd name="T16" fmla="*/ 3891 w 6535"/>
              <a:gd name="T17" fmla="*/ 2169 h 6131"/>
              <a:gd name="T18" fmla="*/ 3891 w 6535"/>
              <a:gd name="T19" fmla="*/ 529 h 6131"/>
              <a:gd name="T20" fmla="*/ 3612 w 6535"/>
              <a:gd name="T21" fmla="*/ 251 h 6131"/>
              <a:gd name="T22" fmla="*/ 2971 w 6535"/>
              <a:gd name="T23" fmla="*/ 251 h 6131"/>
              <a:gd name="T24" fmla="*/ 2695 w 6535"/>
              <a:gd name="T25" fmla="*/ 0 h 6131"/>
              <a:gd name="T26" fmla="*/ 2416 w 6535"/>
              <a:gd name="T27" fmla="*/ 279 h 6131"/>
              <a:gd name="T28" fmla="*/ 2416 w 6535"/>
              <a:gd name="T29" fmla="*/ 779 h 6131"/>
              <a:gd name="T30" fmla="*/ 2695 w 6535"/>
              <a:gd name="T31" fmla="*/ 1057 h 6131"/>
              <a:gd name="T32" fmla="*/ 2969 w 6535"/>
              <a:gd name="T33" fmla="*/ 807 h 6131"/>
              <a:gd name="T34" fmla="*/ 3335 w 6535"/>
              <a:gd name="T35" fmla="*/ 807 h 6131"/>
              <a:gd name="T36" fmla="*/ 3335 w 6535"/>
              <a:gd name="T37" fmla="*/ 2169 h 6131"/>
              <a:gd name="T38" fmla="*/ 1944 w 6535"/>
              <a:gd name="T39" fmla="*/ 3379 h 6131"/>
              <a:gd name="T40" fmla="*/ 553 w 6535"/>
              <a:gd name="T41" fmla="*/ 2169 h 6131"/>
              <a:gd name="T42" fmla="*/ 553 w 6535"/>
              <a:gd name="T43" fmla="*/ 807 h 6131"/>
              <a:gd name="T44" fmla="*/ 903 w 6535"/>
              <a:gd name="T45" fmla="*/ 807 h 6131"/>
              <a:gd name="T46" fmla="*/ 1179 w 6535"/>
              <a:gd name="T47" fmla="*/ 1057 h 6131"/>
              <a:gd name="T48" fmla="*/ 1457 w 6535"/>
              <a:gd name="T49" fmla="*/ 779 h 6131"/>
              <a:gd name="T50" fmla="*/ 1457 w 6535"/>
              <a:gd name="T51" fmla="*/ 279 h 6131"/>
              <a:gd name="T52" fmla="*/ 1179 w 6535"/>
              <a:gd name="T53" fmla="*/ 0 h 6131"/>
              <a:gd name="T54" fmla="*/ 903 w 6535"/>
              <a:gd name="T55" fmla="*/ 251 h 6131"/>
              <a:gd name="T56" fmla="*/ 276 w 6535"/>
              <a:gd name="T57" fmla="*/ 251 h 6131"/>
              <a:gd name="T58" fmla="*/ 0 w 6535"/>
              <a:gd name="T59" fmla="*/ 528 h 6131"/>
              <a:gd name="T60" fmla="*/ 0 w 6535"/>
              <a:gd name="T61" fmla="*/ 2168 h 6131"/>
              <a:gd name="T62" fmla="*/ 1655 w 6535"/>
              <a:gd name="T63" fmla="*/ 3915 h 6131"/>
              <a:gd name="T64" fmla="*/ 1655 w 6535"/>
              <a:gd name="T65" fmla="*/ 4532 h 6131"/>
              <a:gd name="T66" fmla="*/ 3253 w 6535"/>
              <a:gd name="T67" fmla="*/ 6131 h 6131"/>
              <a:gd name="T68" fmla="*/ 4880 w 6535"/>
              <a:gd name="T69" fmla="*/ 4532 h 6131"/>
              <a:gd name="T70" fmla="*/ 4880 w 6535"/>
              <a:gd name="T71" fmla="*/ 2780 h 6131"/>
              <a:gd name="T72" fmla="*/ 5255 w 6535"/>
              <a:gd name="T73" fmla="*/ 2405 h 6131"/>
              <a:gd name="T74" fmla="*/ 5629 w 6535"/>
              <a:gd name="T75" fmla="*/ 2780 h 6131"/>
              <a:gd name="T76" fmla="*/ 5629 w 6535"/>
              <a:gd name="T77" fmla="*/ 3465 h 6131"/>
              <a:gd name="T78" fmla="*/ 5255 w 6535"/>
              <a:gd name="T79" fmla="*/ 4045 h 6131"/>
              <a:gd name="T80" fmla="*/ 5895 w 6535"/>
              <a:gd name="T81" fmla="*/ 4685 h 6131"/>
              <a:gd name="T82" fmla="*/ 6535 w 6535"/>
              <a:gd name="T83" fmla="*/ 4045 h 6131"/>
              <a:gd name="T84" fmla="*/ 6185 w 6535"/>
              <a:gd name="T85" fmla="*/ 3476 h 6131"/>
              <a:gd name="T86" fmla="*/ 5893 w 6535"/>
              <a:gd name="T87" fmla="*/ 4143 h 6131"/>
              <a:gd name="T88" fmla="*/ 5796 w 6535"/>
              <a:gd name="T89" fmla="*/ 4045 h 6131"/>
              <a:gd name="T90" fmla="*/ 5893 w 6535"/>
              <a:gd name="T91" fmla="*/ 3948 h 6131"/>
              <a:gd name="T92" fmla="*/ 5991 w 6535"/>
              <a:gd name="T93" fmla="*/ 4045 h 6131"/>
              <a:gd name="T94" fmla="*/ 5893 w 6535"/>
              <a:gd name="T95" fmla="*/ 4143 h 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5" h="6131">
                <a:moveTo>
                  <a:pt x="6185" y="3476"/>
                </a:moveTo>
                <a:lnTo>
                  <a:pt x="6185" y="2781"/>
                </a:lnTo>
                <a:cubicBezTo>
                  <a:pt x="6185" y="2267"/>
                  <a:pt x="5768" y="1849"/>
                  <a:pt x="5253" y="1849"/>
                </a:cubicBezTo>
                <a:cubicBezTo>
                  <a:pt x="4739" y="1849"/>
                  <a:pt x="4321" y="2267"/>
                  <a:pt x="4321" y="2781"/>
                </a:cubicBezTo>
                <a:lnTo>
                  <a:pt x="4321" y="4532"/>
                </a:lnTo>
                <a:cubicBezTo>
                  <a:pt x="4321" y="5116"/>
                  <a:pt x="3849" y="5588"/>
                  <a:pt x="3265" y="5588"/>
                </a:cubicBezTo>
                <a:cubicBezTo>
                  <a:pt x="2681" y="5588"/>
                  <a:pt x="2209" y="5116"/>
                  <a:pt x="2209" y="4532"/>
                </a:cubicBezTo>
                <a:lnTo>
                  <a:pt x="2209" y="3916"/>
                </a:lnTo>
                <a:cubicBezTo>
                  <a:pt x="3137" y="3792"/>
                  <a:pt x="3867" y="3056"/>
                  <a:pt x="3891" y="2169"/>
                </a:cubicBezTo>
                <a:lnTo>
                  <a:pt x="3891" y="529"/>
                </a:lnTo>
                <a:cubicBezTo>
                  <a:pt x="3891" y="376"/>
                  <a:pt x="3765" y="251"/>
                  <a:pt x="3612" y="251"/>
                </a:cubicBezTo>
                <a:lnTo>
                  <a:pt x="2971" y="251"/>
                </a:lnTo>
                <a:cubicBezTo>
                  <a:pt x="2956" y="111"/>
                  <a:pt x="2837" y="0"/>
                  <a:pt x="2695" y="0"/>
                </a:cubicBezTo>
                <a:cubicBezTo>
                  <a:pt x="2541" y="0"/>
                  <a:pt x="2416" y="125"/>
                  <a:pt x="2416" y="279"/>
                </a:cubicBezTo>
                <a:lnTo>
                  <a:pt x="2416" y="779"/>
                </a:lnTo>
                <a:cubicBezTo>
                  <a:pt x="2416" y="932"/>
                  <a:pt x="2541" y="1057"/>
                  <a:pt x="2695" y="1057"/>
                </a:cubicBezTo>
                <a:cubicBezTo>
                  <a:pt x="2839" y="1057"/>
                  <a:pt x="2945" y="947"/>
                  <a:pt x="2969" y="807"/>
                </a:cubicBezTo>
                <a:lnTo>
                  <a:pt x="3335" y="807"/>
                </a:lnTo>
                <a:lnTo>
                  <a:pt x="3335" y="2169"/>
                </a:lnTo>
                <a:cubicBezTo>
                  <a:pt x="3335" y="2836"/>
                  <a:pt x="2709" y="3379"/>
                  <a:pt x="1944" y="3379"/>
                </a:cubicBezTo>
                <a:cubicBezTo>
                  <a:pt x="1180" y="3379"/>
                  <a:pt x="553" y="2836"/>
                  <a:pt x="553" y="2169"/>
                </a:cubicBezTo>
                <a:lnTo>
                  <a:pt x="553" y="807"/>
                </a:lnTo>
                <a:lnTo>
                  <a:pt x="903" y="807"/>
                </a:lnTo>
                <a:cubicBezTo>
                  <a:pt x="917" y="947"/>
                  <a:pt x="1036" y="1057"/>
                  <a:pt x="1179" y="1057"/>
                </a:cubicBezTo>
                <a:cubicBezTo>
                  <a:pt x="1332" y="1057"/>
                  <a:pt x="1443" y="932"/>
                  <a:pt x="1457" y="779"/>
                </a:cubicBezTo>
                <a:lnTo>
                  <a:pt x="1457" y="279"/>
                </a:lnTo>
                <a:cubicBezTo>
                  <a:pt x="1457" y="125"/>
                  <a:pt x="1332" y="0"/>
                  <a:pt x="1179" y="0"/>
                </a:cubicBezTo>
                <a:cubicBezTo>
                  <a:pt x="1035" y="0"/>
                  <a:pt x="916" y="111"/>
                  <a:pt x="903" y="251"/>
                </a:cubicBezTo>
                <a:lnTo>
                  <a:pt x="276" y="251"/>
                </a:lnTo>
                <a:cubicBezTo>
                  <a:pt x="125" y="251"/>
                  <a:pt x="0" y="376"/>
                  <a:pt x="0" y="528"/>
                </a:cubicBezTo>
                <a:lnTo>
                  <a:pt x="0" y="2168"/>
                </a:lnTo>
                <a:cubicBezTo>
                  <a:pt x="0" y="3055"/>
                  <a:pt x="716" y="3792"/>
                  <a:pt x="1655" y="3915"/>
                </a:cubicBezTo>
                <a:lnTo>
                  <a:pt x="1655" y="4532"/>
                </a:lnTo>
                <a:cubicBezTo>
                  <a:pt x="1655" y="5408"/>
                  <a:pt x="2377" y="6131"/>
                  <a:pt x="3253" y="6131"/>
                </a:cubicBezTo>
                <a:cubicBezTo>
                  <a:pt x="4143" y="6131"/>
                  <a:pt x="4852" y="5421"/>
                  <a:pt x="4880" y="4532"/>
                </a:cubicBezTo>
                <a:lnTo>
                  <a:pt x="4880" y="2780"/>
                </a:lnTo>
                <a:cubicBezTo>
                  <a:pt x="4880" y="2572"/>
                  <a:pt x="5047" y="2405"/>
                  <a:pt x="5255" y="2405"/>
                </a:cubicBezTo>
                <a:cubicBezTo>
                  <a:pt x="5463" y="2405"/>
                  <a:pt x="5629" y="2572"/>
                  <a:pt x="5629" y="2780"/>
                </a:cubicBezTo>
                <a:lnTo>
                  <a:pt x="5629" y="3465"/>
                </a:lnTo>
                <a:cubicBezTo>
                  <a:pt x="5409" y="3568"/>
                  <a:pt x="5255" y="3792"/>
                  <a:pt x="5255" y="4045"/>
                </a:cubicBezTo>
                <a:cubicBezTo>
                  <a:pt x="5255" y="4393"/>
                  <a:pt x="5533" y="4685"/>
                  <a:pt x="5895" y="4685"/>
                </a:cubicBezTo>
                <a:cubicBezTo>
                  <a:pt x="6243" y="4685"/>
                  <a:pt x="6535" y="4407"/>
                  <a:pt x="6535" y="4045"/>
                </a:cubicBezTo>
                <a:cubicBezTo>
                  <a:pt x="6533" y="3800"/>
                  <a:pt x="6395" y="3583"/>
                  <a:pt x="6185" y="3476"/>
                </a:cubicBezTo>
                <a:close/>
                <a:moveTo>
                  <a:pt x="5893" y="4143"/>
                </a:moveTo>
                <a:cubicBezTo>
                  <a:pt x="5837" y="4143"/>
                  <a:pt x="5796" y="4101"/>
                  <a:pt x="5796" y="4045"/>
                </a:cubicBezTo>
                <a:cubicBezTo>
                  <a:pt x="5796" y="3989"/>
                  <a:pt x="5837" y="3948"/>
                  <a:pt x="5893" y="3948"/>
                </a:cubicBezTo>
                <a:cubicBezTo>
                  <a:pt x="5949" y="3948"/>
                  <a:pt x="5991" y="4004"/>
                  <a:pt x="5991" y="4045"/>
                </a:cubicBezTo>
                <a:cubicBezTo>
                  <a:pt x="5991" y="4101"/>
                  <a:pt x="5949" y="4143"/>
                  <a:pt x="5893" y="414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45720" tIns="22860" rIns="45720" bIns="2286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数字地图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5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82148"/>
            <a:ext cx="12192000" cy="557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1202634" y="1272208"/>
            <a:ext cx="685801" cy="496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242391"/>
            <a:ext cx="12192000" cy="561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272209"/>
            <a:ext cx="12192000" cy="55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292087"/>
            <a:ext cx="12192000" cy="55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4196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不同地区的平均工资情况对比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6816" y="1668887"/>
            <a:ext cx="11043138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    中</a:t>
            </a:r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部地区，包括山西、安徽、江西、河南、湖北和湖南，以及东北三省，平均工资都处在相当接近的水准。</a:t>
            </a:r>
            <a:endParaRPr lang="en-US" altLang="zh-CN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40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    东部</a:t>
            </a:r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地区，北京、上海这样的超级大城市独一档。此外，除了浙江和河北一头一尾，其他省份也处在同一梯队。</a:t>
            </a:r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    西</a:t>
            </a:r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部地区，有能够与北京、上海媲美的西藏，也有垫底的甘肃等地，并且各个梯度的省份数量分布比较平均。地域内部的不均衡最为突出。</a:t>
            </a:r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4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    还</a:t>
            </a:r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可以看出，西部地区中，工资水平最高的，不是四川、重庆，而是多数人想不到的</a:t>
            </a:r>
            <a:r>
              <a:rPr lang="zh-CN" altLang="en-US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+mn-ea"/>
              </a:rPr>
              <a:t>西藏</a:t>
            </a:r>
            <a:r>
              <a:rPr lang="zh-CN" altLang="en-US" sz="24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sym typeface="+mn-ea"/>
              </a:rPr>
              <a:t>。</a:t>
            </a:r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  <a:p>
            <a:endParaRPr lang="zh-CN" altLang="en-US" sz="24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490541" y="1954606"/>
            <a:ext cx="2880000" cy="2880000"/>
          </a:xfrm>
          <a:prstGeom prst="rect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466381" y="2502277"/>
            <a:ext cx="1800000" cy="184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文本"/>
          <p:cNvSpPr txBox="1">
            <a:spLocks/>
          </p:cNvSpPr>
          <p:nvPr/>
        </p:nvSpPr>
        <p:spPr bwMode="auto">
          <a:xfrm>
            <a:off x="4546815" y="2822313"/>
            <a:ext cx="829231" cy="12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 Light" pitchFamily="34" charset="0"/>
              </a:rPr>
              <a:t>03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j-lt"/>
              <a:ea typeface="+mj-ea"/>
              <a:cs typeface="+mj-cs"/>
              <a:sym typeface="Calibri Light" pitchFamily="34" charset="0"/>
            </a:endParaRPr>
          </a:p>
        </p:txBody>
      </p:sp>
      <p:sp>
        <p:nvSpPr>
          <p:cNvPr id="31" name="文本"/>
          <p:cNvSpPr txBox="1">
            <a:spLocks/>
          </p:cNvSpPr>
          <p:nvPr/>
        </p:nvSpPr>
        <p:spPr bwMode="auto">
          <a:xfrm>
            <a:off x="6383188" y="3050913"/>
            <a:ext cx="2233248" cy="6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功能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总结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数据检索方式高效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pic>
        <p:nvPicPr>
          <p:cNvPr id="8" name="Picture" descr="Picture">
            <a:extLst>
              <a:ext uri="{FF2B5EF4-FFF2-40B4-BE49-F238E27FC236}">
                <a16:creationId xmlns:a16="http://schemas.microsoft.com/office/drawing/2014/main" xmlns="" id="{E789F93F-8CE2-4411-8BE6-515622C19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198077" y="1248507"/>
            <a:ext cx="9993924" cy="560949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1693" y="5134708"/>
            <a:ext cx="2110154" cy="1143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跨库检索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8247" y="2631830"/>
            <a:ext cx="2110154" cy="1143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库内检索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277" y="1554481"/>
            <a:ext cx="7628523" cy="464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接箭头连接符 13"/>
          <p:cNvCxnSpPr>
            <a:stCxn id="11" idx="3"/>
          </p:cNvCxnSpPr>
          <p:nvPr/>
        </p:nvCxnSpPr>
        <p:spPr>
          <a:xfrm flipV="1">
            <a:off x="2438401" y="3037840"/>
            <a:ext cx="1432559" cy="165490"/>
          </a:xfrm>
          <a:prstGeom prst="straightConnector1">
            <a:avLst/>
          </a:prstGeom>
          <a:ln w="38100"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0" idx="3"/>
          </p:cNvCxnSpPr>
          <p:nvPr/>
        </p:nvCxnSpPr>
        <p:spPr>
          <a:xfrm flipV="1">
            <a:off x="2461847" y="1788160"/>
            <a:ext cx="4690793" cy="3918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434" y="1933250"/>
            <a:ext cx="6679096" cy="3984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数据检索方式高效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5" name="Picture 3" descr="logowhite-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026" y="4262231"/>
            <a:ext cx="1619185" cy="22876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25353" y="4075044"/>
            <a:ext cx="2211869" cy="26835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82257" y="1300369"/>
            <a:ext cx="3095625" cy="25460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01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EB04FF4-BB00-0446-8206-DED0A7E7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6312" r="54094" b="31926"/>
          <a:stretch/>
        </p:blipFill>
        <p:spPr>
          <a:xfrm>
            <a:off x="1805681" y="1353916"/>
            <a:ext cx="7830150" cy="847458"/>
          </a:xfrm>
          <a:prstGeom prst="rect">
            <a:avLst/>
          </a:prstGeom>
        </p:spPr>
      </p:pic>
      <p:sp>
        <p:nvSpPr>
          <p:cNvPr id="7" name="文本">
            <a:extLst>
              <a:ext uri="{FF2B5EF4-FFF2-40B4-BE49-F238E27FC236}">
                <a16:creationId xmlns:a16="http://schemas.microsoft.com/office/drawing/2014/main" xmlns="" id="{A0697FE9-D5F2-2149-AB19-67A60F95D584}"/>
              </a:ext>
            </a:extLst>
          </p:cNvPr>
          <p:cNvSpPr txBox="1">
            <a:spLocks/>
          </p:cNvSpPr>
          <p:nvPr/>
        </p:nvSpPr>
        <p:spPr>
          <a:xfrm>
            <a:off x="1870007" y="2296820"/>
            <a:ext cx="1066218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转置表格</a:t>
            </a:r>
          </a:p>
        </p:txBody>
      </p:sp>
      <p:sp>
        <p:nvSpPr>
          <p:cNvPr id="8" name="文本">
            <a:extLst>
              <a:ext uri="{FF2B5EF4-FFF2-40B4-BE49-F238E27FC236}">
                <a16:creationId xmlns:a16="http://schemas.microsoft.com/office/drawing/2014/main" xmlns="" id="{9159FD98-C09A-0440-A11D-E6342E8A0FD1}"/>
              </a:ext>
            </a:extLst>
          </p:cNvPr>
          <p:cNvSpPr txBox="1">
            <a:spLocks/>
          </p:cNvSpPr>
          <p:nvPr/>
        </p:nvSpPr>
        <p:spPr>
          <a:xfrm>
            <a:off x="3651915" y="2296820"/>
            <a:ext cx="526956" cy="2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筛选</a:t>
            </a:r>
          </a:p>
        </p:txBody>
      </p:sp>
      <p:sp>
        <p:nvSpPr>
          <p:cNvPr id="9" name="文本">
            <a:extLst>
              <a:ext uri="{FF2B5EF4-FFF2-40B4-BE49-F238E27FC236}">
                <a16:creationId xmlns:a16="http://schemas.microsoft.com/office/drawing/2014/main" xmlns="" id="{FCD19883-5A1B-ED49-A8EC-D6DA7C7905B8}"/>
              </a:ext>
            </a:extLst>
          </p:cNvPr>
          <p:cNvSpPr txBox="1">
            <a:spLocks/>
          </p:cNvSpPr>
          <p:nvPr/>
        </p:nvSpPr>
        <p:spPr>
          <a:xfrm>
            <a:off x="4934718" y="2296820"/>
            <a:ext cx="1066218" cy="2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高亮显示</a:t>
            </a:r>
          </a:p>
        </p:txBody>
      </p:sp>
      <p:sp>
        <p:nvSpPr>
          <p:cNvPr id="10" name="文本">
            <a:extLst>
              <a:ext uri="{FF2B5EF4-FFF2-40B4-BE49-F238E27FC236}">
                <a16:creationId xmlns:a16="http://schemas.microsoft.com/office/drawing/2014/main" xmlns="" id="{59E02C16-CE8A-6A4A-AA46-40F844957E9B}"/>
              </a:ext>
            </a:extLst>
          </p:cNvPr>
          <p:cNvSpPr txBox="1">
            <a:spLocks/>
          </p:cNvSpPr>
          <p:nvPr/>
        </p:nvSpPr>
        <p:spPr>
          <a:xfrm>
            <a:off x="6756783" y="2296820"/>
            <a:ext cx="1066218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条件样式</a:t>
            </a:r>
          </a:p>
        </p:txBody>
      </p:sp>
      <p:sp>
        <p:nvSpPr>
          <p:cNvPr id="11" name="文本">
            <a:extLst>
              <a:ext uri="{FF2B5EF4-FFF2-40B4-BE49-F238E27FC236}">
                <a16:creationId xmlns:a16="http://schemas.microsoft.com/office/drawing/2014/main" xmlns="" id="{63E2E074-5876-E647-8541-83125B047BB1}"/>
              </a:ext>
            </a:extLst>
          </p:cNvPr>
          <p:cNvSpPr txBox="1">
            <a:spLocks/>
          </p:cNvSpPr>
          <p:nvPr/>
        </p:nvSpPr>
        <p:spPr>
          <a:xfrm>
            <a:off x="8546880" y="2298453"/>
            <a:ext cx="1066218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设置格式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0DCF3CD-41F7-B04D-9D57-F9E04F33B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311"/>
          <a:stretch/>
        </p:blipFill>
        <p:spPr>
          <a:xfrm>
            <a:off x="761252" y="3189845"/>
            <a:ext cx="930909" cy="9207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D4D1583-AAE7-2142-B34F-1306A1CBB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8" r="87743"/>
          <a:stretch/>
        </p:blipFill>
        <p:spPr>
          <a:xfrm>
            <a:off x="2529894" y="3189845"/>
            <a:ext cx="930909" cy="920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823C611-F8FA-D649-BD83-39F4055ED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3" t="131" r="81088" b="-131"/>
          <a:stretch/>
        </p:blipFill>
        <p:spPr>
          <a:xfrm>
            <a:off x="4298536" y="3191048"/>
            <a:ext cx="930909" cy="9207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7B3642F-0B72-D04F-98DD-0E0462492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80" t="261" r="73931" b="-261"/>
          <a:stretch/>
        </p:blipFill>
        <p:spPr>
          <a:xfrm>
            <a:off x="6223808" y="3191048"/>
            <a:ext cx="930909" cy="9207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CB2F6E8-F022-1E46-8F21-88E80B97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03" r="67608"/>
          <a:stretch/>
        </p:blipFill>
        <p:spPr>
          <a:xfrm>
            <a:off x="8149081" y="3189845"/>
            <a:ext cx="930909" cy="9207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967C22D-B988-6A47-98AF-994F8B1E5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09" r="60402"/>
          <a:stretch/>
        </p:blipFill>
        <p:spPr>
          <a:xfrm>
            <a:off x="9917723" y="3191048"/>
            <a:ext cx="930909" cy="9207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6DCBF87-6B7F-2840-B954-9A565920DD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28" r="53883"/>
          <a:stretch/>
        </p:blipFill>
        <p:spPr>
          <a:xfrm>
            <a:off x="1598985" y="4661812"/>
            <a:ext cx="930909" cy="9207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09C871B-6672-E04E-A0CC-1400B9D2D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95" t="-4615" r="47216" b="4615"/>
          <a:stretch/>
        </p:blipFill>
        <p:spPr>
          <a:xfrm>
            <a:off x="3367628" y="4619317"/>
            <a:ext cx="930909" cy="9207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6383089-C62E-CA42-B0A5-B257E08BB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60" t="-5376" r="40451" b="5376"/>
          <a:stretch/>
        </p:blipFill>
        <p:spPr>
          <a:xfrm>
            <a:off x="5136270" y="4661812"/>
            <a:ext cx="930909" cy="92078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4814330-56FA-1A4F-9B3D-DEF2E40CE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72" t="-1112" r="33539" b="1112"/>
          <a:stretch/>
        </p:blipFill>
        <p:spPr>
          <a:xfrm>
            <a:off x="7065333" y="4689071"/>
            <a:ext cx="930909" cy="9207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56E236C-E1C1-104C-86FF-26B3BA24F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89" t="-2481" r="26722" b="2481"/>
          <a:stretch/>
        </p:blipFill>
        <p:spPr>
          <a:xfrm>
            <a:off x="8994397" y="4688470"/>
            <a:ext cx="930909" cy="92078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AEA90E05-8896-D54D-BDEA-00974C4592C6}"/>
              </a:ext>
            </a:extLst>
          </p:cNvPr>
          <p:cNvSpPr txBox="1"/>
          <p:nvPr/>
        </p:nvSpPr>
        <p:spPr>
          <a:xfrm>
            <a:off x="761252" y="4002282"/>
            <a:ext cx="1098398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折线图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07C24D38-5033-B347-8B2B-999EB4224E3E}"/>
              </a:ext>
            </a:extLst>
          </p:cNvPr>
          <p:cNvSpPr txBox="1"/>
          <p:nvPr/>
        </p:nvSpPr>
        <p:spPr>
          <a:xfrm>
            <a:off x="2556192" y="4050006"/>
            <a:ext cx="1098398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柱形图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D3B7C0EE-58FF-9348-99F7-B7E9C601B296}"/>
              </a:ext>
            </a:extLst>
          </p:cNvPr>
          <p:cNvSpPr txBox="1"/>
          <p:nvPr/>
        </p:nvSpPr>
        <p:spPr>
          <a:xfrm>
            <a:off x="4278230" y="4050006"/>
            <a:ext cx="1098398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条形图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3ECB98F6-73CD-A74C-865F-5E4ED121B304}"/>
              </a:ext>
            </a:extLst>
          </p:cNvPr>
          <p:cNvSpPr txBox="1"/>
          <p:nvPr/>
        </p:nvSpPr>
        <p:spPr>
          <a:xfrm>
            <a:off x="6018148" y="4094105"/>
            <a:ext cx="149886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堆积柱形图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5944EAB-49C3-A64D-A36A-DAB31B0D4DEC}"/>
              </a:ext>
            </a:extLst>
          </p:cNvPr>
          <p:cNvSpPr txBox="1"/>
          <p:nvPr/>
        </p:nvSpPr>
        <p:spPr>
          <a:xfrm>
            <a:off x="7865105" y="4094105"/>
            <a:ext cx="149886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堆积条形图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6639C81A-2BA5-B04E-9F84-FC6A7A080520}"/>
              </a:ext>
            </a:extLst>
          </p:cNvPr>
          <p:cNvSpPr txBox="1"/>
          <p:nvPr/>
        </p:nvSpPr>
        <p:spPr>
          <a:xfrm>
            <a:off x="9987050" y="4094105"/>
            <a:ext cx="982099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面积图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E6709BB6-F75C-B846-BC05-949055533DF0}"/>
              </a:ext>
            </a:extLst>
          </p:cNvPr>
          <p:cNvSpPr txBox="1"/>
          <p:nvPr/>
        </p:nvSpPr>
        <p:spPr>
          <a:xfrm>
            <a:off x="1767007" y="5513863"/>
            <a:ext cx="982099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饼图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C977D4B8-3093-4943-A4CF-FB2D7E351C24}"/>
              </a:ext>
            </a:extLst>
          </p:cNvPr>
          <p:cNvSpPr txBox="1"/>
          <p:nvPr/>
        </p:nvSpPr>
        <p:spPr>
          <a:xfrm>
            <a:off x="3434070" y="5557161"/>
            <a:ext cx="982099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环形图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FEAED995-FEEA-5A40-ACEC-9B8C5A5957BC}"/>
              </a:ext>
            </a:extLst>
          </p:cNvPr>
          <p:cNvSpPr txBox="1"/>
          <p:nvPr/>
        </p:nvSpPr>
        <p:spPr>
          <a:xfrm>
            <a:off x="5139503" y="5582595"/>
            <a:ext cx="982099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雷达图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18E228AC-8BD2-C04A-A357-D1B99D244610}"/>
              </a:ext>
            </a:extLst>
          </p:cNvPr>
          <p:cNvSpPr txBox="1"/>
          <p:nvPr/>
        </p:nvSpPr>
        <p:spPr>
          <a:xfrm>
            <a:off x="6808569" y="5598098"/>
            <a:ext cx="149886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面积雷达图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2A742B3D-2093-FA49-A45D-4786F91A1ECD}"/>
              </a:ext>
            </a:extLst>
          </p:cNvPr>
          <p:cNvSpPr txBox="1"/>
          <p:nvPr/>
        </p:nvSpPr>
        <p:spPr>
          <a:xfrm>
            <a:off x="8614535" y="5598097"/>
            <a:ext cx="1843063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数据值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图例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数据呈现形式精美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8" name="Picture 3" descr="logowhite-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7003" y="1437585"/>
            <a:ext cx="993775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33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224244-05E9-9E44-8D19-1FA4A6E063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67" t="-16978" r="11086" b="28153"/>
          <a:stretch/>
        </p:blipFill>
        <p:spPr>
          <a:xfrm>
            <a:off x="585381" y="3647858"/>
            <a:ext cx="689686" cy="77615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xmlns="" id="{0B8E4C3F-1806-4A4C-93E9-0F7643D5A43F}"/>
              </a:ext>
            </a:extLst>
          </p:cNvPr>
          <p:cNvSpPr txBox="1">
            <a:spLocks/>
          </p:cNvSpPr>
          <p:nvPr/>
        </p:nvSpPr>
        <p:spPr>
          <a:xfrm>
            <a:off x="1343612" y="2380915"/>
            <a:ext cx="1066218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合并计算</a:t>
            </a:r>
          </a:p>
        </p:txBody>
      </p:sp>
      <p:sp>
        <p:nvSpPr>
          <p:cNvPr id="5" name="文本">
            <a:extLst>
              <a:ext uri="{FF2B5EF4-FFF2-40B4-BE49-F238E27FC236}">
                <a16:creationId xmlns:a16="http://schemas.microsoft.com/office/drawing/2014/main" xmlns="" id="{0007FCF7-48C6-214F-96F7-68CF11F626BA}"/>
              </a:ext>
            </a:extLst>
          </p:cNvPr>
          <p:cNvSpPr txBox="1">
            <a:spLocks/>
          </p:cNvSpPr>
          <p:nvPr/>
        </p:nvSpPr>
        <p:spPr>
          <a:xfrm>
            <a:off x="1343612" y="3076068"/>
            <a:ext cx="799751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增长率</a:t>
            </a:r>
          </a:p>
        </p:txBody>
      </p:sp>
      <p:sp>
        <p:nvSpPr>
          <p:cNvPr id="7" name="文本">
            <a:extLst>
              <a:ext uri="{FF2B5EF4-FFF2-40B4-BE49-F238E27FC236}">
                <a16:creationId xmlns:a16="http://schemas.microsoft.com/office/drawing/2014/main" xmlns="" id="{F6BE0174-1920-BF43-AA8D-F2B685A54398}"/>
              </a:ext>
            </a:extLst>
          </p:cNvPr>
          <p:cNvSpPr txBox="1">
            <a:spLocks/>
          </p:cNvSpPr>
          <p:nvPr/>
        </p:nvSpPr>
        <p:spPr>
          <a:xfrm>
            <a:off x="1343612" y="3850184"/>
            <a:ext cx="1341710" cy="3395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80/20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F95C0DC-CE2E-E647-948F-2D4560D10B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86504"/>
          <a:stretch/>
        </p:blipFill>
        <p:spPr>
          <a:xfrm>
            <a:off x="620550" y="5021761"/>
            <a:ext cx="2084429" cy="5269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25EDB72-7D63-194F-9D81-1CDA98748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614" t="16572" r="44216" b="52987"/>
          <a:stretch/>
        </p:blipFill>
        <p:spPr>
          <a:xfrm>
            <a:off x="621284" y="4442998"/>
            <a:ext cx="524997" cy="419100"/>
          </a:xfrm>
          <a:prstGeom prst="rect">
            <a:avLst/>
          </a:prstGeom>
        </p:spPr>
      </p:pic>
      <p:sp>
        <p:nvSpPr>
          <p:cNvPr id="11" name="文本">
            <a:extLst>
              <a:ext uri="{FF2B5EF4-FFF2-40B4-BE49-F238E27FC236}">
                <a16:creationId xmlns:a16="http://schemas.microsoft.com/office/drawing/2014/main" xmlns="" id="{143F650C-2ED6-ED40-AD6E-5B91B438A2EF}"/>
              </a:ext>
            </a:extLst>
          </p:cNvPr>
          <p:cNvSpPr txBox="1">
            <a:spLocks/>
          </p:cNvSpPr>
          <p:nvPr/>
        </p:nvSpPr>
        <p:spPr>
          <a:xfrm>
            <a:off x="1262041" y="4517371"/>
            <a:ext cx="1320581" cy="3642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描述性统计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621BD8-24FE-B048-B0DD-0DF955257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3661"/>
          <a:stretch/>
        </p:blipFill>
        <p:spPr>
          <a:xfrm>
            <a:off x="2959304" y="2172665"/>
            <a:ext cx="2084429" cy="33712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1F51D2C-E234-4B49-87FF-74922C5DF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07" t="-23705" r="33835" b="28152"/>
          <a:stretch/>
        </p:blipFill>
        <p:spPr>
          <a:xfrm>
            <a:off x="621284" y="2741289"/>
            <a:ext cx="720970" cy="8349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2762E47-0C98-4644-989F-E4BB34B63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33" t="-23705" r="43578" b="28152"/>
          <a:stretch/>
        </p:blipFill>
        <p:spPr>
          <a:xfrm>
            <a:off x="585381" y="2060180"/>
            <a:ext cx="799751" cy="834946"/>
          </a:xfrm>
          <a:prstGeom prst="rect">
            <a:avLst/>
          </a:prstGeom>
        </p:spPr>
      </p:pic>
      <p:sp>
        <p:nvSpPr>
          <p:cNvPr id="16" name="文本">
            <a:extLst>
              <a:ext uri="{FF2B5EF4-FFF2-40B4-BE49-F238E27FC236}">
                <a16:creationId xmlns:a16="http://schemas.microsoft.com/office/drawing/2014/main" xmlns="" id="{F77AA312-AA0D-564C-B3E7-32F3E963AE40}"/>
              </a:ext>
            </a:extLst>
          </p:cNvPr>
          <p:cNvSpPr txBox="1">
            <a:spLocks/>
          </p:cNvSpPr>
          <p:nvPr/>
        </p:nvSpPr>
        <p:spPr>
          <a:xfrm>
            <a:off x="792398" y="6046259"/>
            <a:ext cx="3825162" cy="577540"/>
          </a:xfrm>
          <a:prstGeom prst="rect">
            <a:avLst/>
          </a:prstGeom>
          <a:solidFill>
            <a:srgbClr val="0099FF"/>
          </a:solidFill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10</a:t>
            </a:r>
            <a:r>
              <a:rPr lang="zh-CN" altLang="en-US" sz="3000" dirty="0">
                <a:solidFill>
                  <a:schemeClr val="bg1"/>
                </a:solidFill>
              </a:rPr>
              <a:t>种数据预处理方式</a:t>
            </a:r>
          </a:p>
        </p:txBody>
      </p:sp>
      <p:sp>
        <p:nvSpPr>
          <p:cNvPr id="31" name="文本">
            <a:extLst>
              <a:ext uri="{FF2B5EF4-FFF2-40B4-BE49-F238E27FC236}">
                <a16:creationId xmlns:a16="http://schemas.microsoft.com/office/drawing/2014/main" xmlns="" id="{3DB01F9C-7B2D-954E-835E-CED1F10F5DF3}"/>
              </a:ext>
            </a:extLst>
          </p:cNvPr>
          <p:cNvSpPr txBox="1">
            <a:spLocks/>
          </p:cNvSpPr>
          <p:nvPr/>
        </p:nvSpPr>
        <p:spPr>
          <a:xfrm>
            <a:off x="6506342" y="6046259"/>
            <a:ext cx="4132350" cy="577540"/>
          </a:xfrm>
          <a:prstGeom prst="rect">
            <a:avLst/>
          </a:prstGeom>
          <a:solidFill>
            <a:srgbClr val="0099FF"/>
          </a:solidFill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15</a:t>
            </a:r>
            <a:r>
              <a:rPr lang="zh-CN" altLang="en-US" sz="3000" dirty="0">
                <a:solidFill>
                  <a:schemeClr val="bg1"/>
                </a:solidFill>
              </a:rPr>
              <a:t>种专业经济计量模型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经济计量系统强大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4" name="Picture 3" descr="logowhite-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 descr="手机屏幕截图&#10;&#10;描述已自动生成">
            <a:extLst>
              <a:ext uri="{FF2B5EF4-FFF2-40B4-BE49-F238E27FC236}">
                <a16:creationId xmlns:a16="http://schemas.microsoft.com/office/drawing/2014/main" xmlns="" id="{30E7F670-AD4F-ED42-B944-5AF3C62A3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588" y="1734142"/>
            <a:ext cx="4904171" cy="4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8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C3157078-EEBE-411A-9838-DC1E3F6824EB}"/>
              </a:ext>
            </a:extLst>
          </p:cNvPr>
          <p:cNvSpPr/>
          <p:nvPr/>
        </p:nvSpPr>
        <p:spPr>
          <a:xfrm>
            <a:off x="4786396" y="4152927"/>
            <a:ext cx="6199104" cy="993687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xmlns="" id="{3EE75D70-6C14-437E-A46C-E01789F5BE12}"/>
              </a:ext>
            </a:extLst>
          </p:cNvPr>
          <p:cNvSpPr/>
          <p:nvPr/>
        </p:nvSpPr>
        <p:spPr>
          <a:xfrm>
            <a:off x="4786396" y="2775288"/>
            <a:ext cx="6199104" cy="993687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8D4E815-70F9-42A3-9F50-949F949A889B}"/>
              </a:ext>
            </a:extLst>
          </p:cNvPr>
          <p:cNvSpPr/>
          <p:nvPr/>
        </p:nvSpPr>
        <p:spPr>
          <a:xfrm>
            <a:off x="4786396" y="1496786"/>
            <a:ext cx="6199104" cy="993687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  <p:sp>
        <p:nvSpPr>
          <p:cNvPr id="7085" name="文本"/>
          <p:cNvSpPr>
            <a:spLocks noGrp="1"/>
          </p:cNvSpPr>
          <p:nvPr>
            <p:ph type="ctrTitle" idx="4294967295"/>
          </p:nvPr>
        </p:nvSpPr>
        <p:spPr>
          <a:xfrm>
            <a:off x="6402344" y="1786979"/>
            <a:ext cx="2967203" cy="41330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 algn="ctr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跨库数据收集</a:t>
            </a:r>
          </a:p>
        </p:txBody>
      </p:sp>
      <p:sp>
        <p:nvSpPr>
          <p:cNvPr id="27" name="文本">
            <a:extLst>
              <a:ext uri="{FF2B5EF4-FFF2-40B4-BE49-F238E27FC236}">
                <a16:creationId xmlns:a16="http://schemas.microsoft.com/office/drawing/2014/main" xmlns="" id="{80FE57D6-BCF5-42A8-8B5E-E76F080C0472}"/>
              </a:ext>
            </a:extLst>
          </p:cNvPr>
          <p:cNvSpPr txBox="1">
            <a:spLocks/>
          </p:cNvSpPr>
          <p:nvPr/>
        </p:nvSpPr>
        <p:spPr>
          <a:xfrm>
            <a:off x="6830229" y="3093781"/>
            <a:ext cx="2111434" cy="3567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8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3600" dirty="0"/>
              <a:t>数据分析</a:t>
            </a:r>
          </a:p>
        </p:txBody>
      </p:sp>
      <p:sp>
        <p:nvSpPr>
          <p:cNvPr id="28" name="文本">
            <a:extLst>
              <a:ext uri="{FF2B5EF4-FFF2-40B4-BE49-F238E27FC236}">
                <a16:creationId xmlns:a16="http://schemas.microsoft.com/office/drawing/2014/main" xmlns="" id="{53480D55-573E-4B6A-9442-3FE87B9CD5A5}"/>
              </a:ext>
            </a:extLst>
          </p:cNvPr>
          <p:cNvSpPr txBox="1">
            <a:spLocks/>
          </p:cNvSpPr>
          <p:nvPr/>
        </p:nvSpPr>
        <p:spPr>
          <a:xfrm>
            <a:off x="6165605" y="4437742"/>
            <a:ext cx="3440686" cy="4240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8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3600" dirty="0"/>
              <a:t>数据建模及预测</a:t>
            </a:r>
          </a:p>
        </p:txBody>
      </p:sp>
      <p:pic>
        <p:nvPicPr>
          <p:cNvPr id="29" name="Picture" descr="Picture">
            <a:extLst>
              <a:ext uri="{FF2B5EF4-FFF2-40B4-BE49-F238E27FC236}">
                <a16:creationId xmlns:a16="http://schemas.microsoft.com/office/drawing/2014/main" xmlns="" id="{FB220A68-5E1F-4FD8-BADD-6117B436C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lum bright="-25000" contrast="67000"/>
          </a:blip>
          <a:stretch>
            <a:fillRect/>
          </a:stretch>
        </p:blipFill>
        <p:spPr>
          <a:xfrm>
            <a:off x="879063" y="1483652"/>
            <a:ext cx="2699425" cy="4746495"/>
          </a:xfrm>
          <a:prstGeom prst="rect">
            <a:avLst/>
          </a:prstGeom>
          <a:noFill/>
        </p:spPr>
      </p:pic>
      <p:sp>
        <p:nvSpPr>
          <p:cNvPr id="13" name="矩形: 圆角 31">
            <a:extLst>
              <a:ext uri="{FF2B5EF4-FFF2-40B4-BE49-F238E27FC236}">
                <a16:creationId xmlns:a16="http://schemas.microsoft.com/office/drawing/2014/main" xmlns="" id="{DD43312E-5F14-894E-B91D-7F64E32839F5}"/>
              </a:ext>
            </a:extLst>
          </p:cNvPr>
          <p:cNvSpPr/>
          <p:nvPr/>
        </p:nvSpPr>
        <p:spPr>
          <a:xfrm>
            <a:off x="4786396" y="5431429"/>
            <a:ext cx="6199104" cy="993687"/>
          </a:xfrm>
          <a:prstGeom prst="round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zh-CN" altLang="en-US"/>
          </a:p>
        </p:txBody>
      </p:sp>
      <p:sp>
        <p:nvSpPr>
          <p:cNvPr id="14" name="文本">
            <a:extLst>
              <a:ext uri="{FF2B5EF4-FFF2-40B4-BE49-F238E27FC236}">
                <a16:creationId xmlns:a16="http://schemas.microsoft.com/office/drawing/2014/main" xmlns="" id="{2F94D50B-F592-C046-A269-0E7A3EB90837}"/>
              </a:ext>
            </a:extLst>
          </p:cNvPr>
          <p:cNvSpPr txBox="1">
            <a:spLocks/>
          </p:cNvSpPr>
          <p:nvPr/>
        </p:nvSpPr>
        <p:spPr>
          <a:xfrm>
            <a:off x="6402345" y="5716244"/>
            <a:ext cx="3440686" cy="4240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8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3600" dirty="0"/>
              <a:t>线下数据上传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云分析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8" name="Picture 3" descr="logowhite-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3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490541" y="1954606"/>
            <a:ext cx="2880000" cy="2880000"/>
          </a:xfrm>
          <a:prstGeom prst="rect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466381" y="2502277"/>
            <a:ext cx="1800000" cy="184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文本"/>
          <p:cNvSpPr txBox="1">
            <a:spLocks/>
          </p:cNvSpPr>
          <p:nvPr/>
        </p:nvSpPr>
        <p:spPr bwMode="auto">
          <a:xfrm>
            <a:off x="4546815" y="2822313"/>
            <a:ext cx="829231" cy="12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 Light" pitchFamily="34" charset="0"/>
              </a:rPr>
              <a:t>04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j-lt"/>
              <a:ea typeface="+mj-ea"/>
              <a:cs typeface="+mj-cs"/>
              <a:sym typeface="Calibri Light" pitchFamily="34" charset="0"/>
            </a:endParaRPr>
          </a:p>
        </p:txBody>
      </p:sp>
      <p:sp>
        <p:nvSpPr>
          <p:cNvPr id="31" name="文本"/>
          <p:cNvSpPr txBox="1">
            <a:spLocks/>
          </p:cNvSpPr>
          <p:nvPr/>
        </p:nvSpPr>
        <p:spPr bwMode="auto">
          <a:xfrm>
            <a:off x="6383188" y="3050913"/>
            <a:ext cx="2233248" cy="6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帮助</a:t>
            </a:r>
            <a:r>
              <a:rPr lang="zh-CN" altLang="en-US" sz="4000" b="1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支持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7394322" y="1837583"/>
            <a:ext cx="360485" cy="36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4756638"/>
            <a:ext cx="12192000" cy="147710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8" name="文本框 1"/>
          <p:cNvSpPr txBox="1">
            <a:spLocks noChangeArrowheads="1"/>
          </p:cNvSpPr>
          <p:nvPr/>
        </p:nvSpPr>
        <p:spPr bwMode="auto">
          <a:xfrm>
            <a:off x="2427288" y="392846"/>
            <a:ext cx="4086225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EPS</a:t>
            </a: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数据平台简介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969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2970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" descr="Picture">
            <a:extLst>
              <a:ext uri="{FF2B5EF4-FFF2-40B4-BE49-F238E27FC236}">
                <a16:creationId xmlns:a16="http://schemas.microsoft.com/office/drawing/2014/main" xmlns="" id="{6F4B7493-EAED-435C-B99E-50A848A1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05246" y="2300479"/>
            <a:ext cx="4945603" cy="28358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04EC7326-CE43-48EE-92D3-23710C73B56D}"/>
              </a:ext>
            </a:extLst>
          </p:cNvPr>
          <p:cNvSpPr/>
          <p:nvPr/>
        </p:nvSpPr>
        <p:spPr>
          <a:xfrm>
            <a:off x="1063412" y="2946210"/>
            <a:ext cx="4695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EPS</a:t>
            </a:r>
            <a:r>
              <a:rPr lang="zh-CN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丰富的数值型数据资源</a:t>
            </a:r>
            <a:r>
              <a:rPr lang="zh-CN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强大的分析预测系统</a:t>
            </a:r>
            <a:r>
              <a:rPr lang="zh-CN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为一体的</a:t>
            </a:r>
            <a:r>
              <a:rPr lang="zh-CN" altLang="en-US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000" dirty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000" dirty="0">
              <a:solidFill>
                <a:srgbClr val="0099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" descr="Picture">
            <a:extLst>
              <a:ext uri="{FF2B5EF4-FFF2-40B4-BE49-F238E27FC236}">
                <a16:creationId xmlns:a16="http://schemas.microsoft.com/office/drawing/2014/main" xmlns="" id="{344CE8AD-A1C5-4DA0-A7D5-200FE054D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428914" y="1870112"/>
            <a:ext cx="292227" cy="2932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16355" y="1828808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http://www.epsnet.com.cn/</a:t>
            </a:r>
            <a:endParaRPr lang="zh-CN" altLang="en-US" dirty="0">
              <a:solidFill>
                <a:srgbClr val="0099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3582" y="2445026"/>
            <a:ext cx="3748243" cy="237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帮助支持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1985" y="2901060"/>
            <a:ext cx="10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01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85610" y="2890900"/>
            <a:ext cx="10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02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16660" y="2901060"/>
            <a:ext cx="10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latin typeface="黑体" pitchFamily="49" charset="-122"/>
                <a:ea typeface="黑体" pitchFamily="49" charset="-122"/>
              </a:rPr>
              <a:t>03</a:t>
            </a:r>
            <a:endParaRPr lang="zh-CN" altLang="en-US" sz="4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9905" y="3978020"/>
            <a:ext cx="150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帮助中心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3530" y="3957700"/>
            <a:ext cx="159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数据定制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3380" y="3988180"/>
            <a:ext cx="180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数据狗论坛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帮助中心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2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2027"/>
            <a:ext cx="12192000" cy="555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10306879" y="1391478"/>
            <a:ext cx="487018" cy="238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4868" y="3110948"/>
            <a:ext cx="3367132" cy="37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5630" y="2216426"/>
            <a:ext cx="3113283" cy="343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2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81200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数据定制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017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5018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9328150" y="4254500"/>
            <a:ext cx="8229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endParaRPr lang="zh-CN" altLang="en-US" sz="2400" b="1">
              <a:solidFill>
                <a:srgbClr val="0199FF"/>
              </a:solidFill>
              <a:latin typeface="FangSong"/>
              <a:ea typeface="FangSong"/>
              <a:cs typeface="FangSong"/>
              <a:sym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0160"/>
            <a:ext cx="12192000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743519" y="6599141"/>
            <a:ext cx="487018" cy="238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00"/>
            <a:ext cx="12192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数据狗论坛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7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7394322" y="589048"/>
            <a:ext cx="360485" cy="36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" descr="Picture">
            <a:extLst>
              <a:ext uri="{FF2B5EF4-FFF2-40B4-BE49-F238E27FC236}">
                <a16:creationId xmlns:a16="http://schemas.microsoft.com/office/drawing/2014/main" xmlns="" id="{344CE8AD-A1C5-4DA0-A7D5-200FE054D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428914" y="621577"/>
            <a:ext cx="292227" cy="2932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16355" y="580273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http://www.shujugo.cn/</a:t>
            </a:r>
            <a:endParaRPr lang="zh-CN" altLang="en-US" dirty="0">
              <a:solidFill>
                <a:srgbClr val="0099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11966"/>
            <a:ext cx="12192000" cy="554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7553739" y="6271592"/>
            <a:ext cx="616225" cy="208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72209"/>
            <a:ext cx="12192000" cy="55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2136914" y="6331224"/>
            <a:ext cx="1361660" cy="51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72209"/>
            <a:ext cx="12192000" cy="55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07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EPS</a:t>
            </a: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数据公众号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6" name="Picture 3" descr="logowhite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QQ图片20160927141333">
            <a:extLst>
              <a:ext uri="{FF2B5EF4-FFF2-40B4-BE49-F238E27FC236}">
                <a16:creationId xmlns:a16="http://schemas.microsoft.com/office/drawing/2014/main" xmlns="" id="{A4087018-8435-8F43-9FDD-4ADA0D4A79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8928" y="2605369"/>
            <a:ext cx="2439962" cy="23403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xmlns="" id="{127D1DBC-2B79-3A4F-87B5-5E8F927D0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0765" y="1677790"/>
            <a:ext cx="2118982" cy="45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手机屏幕截图&#10;&#10;描述已自动生成">
            <a:extLst>
              <a:ext uri="{FF2B5EF4-FFF2-40B4-BE49-F238E27FC236}">
                <a16:creationId xmlns:a16="http://schemas.microsoft.com/office/drawing/2014/main" xmlns="" id="{E495D20F-BC0B-194B-A3EB-77E5B4F47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3023" y="1677790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手机屏幕截图&#10;&#10;描述已自动生成">
            <a:extLst>
              <a:ext uri="{FF2B5EF4-FFF2-40B4-BE49-F238E27FC236}">
                <a16:creationId xmlns:a16="http://schemas.microsoft.com/office/drawing/2014/main" xmlns="" id="{D207FDFE-92B7-FA4C-8701-6CCF72D0E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281" y="1677790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71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490541" y="1954606"/>
            <a:ext cx="2880000" cy="2880000"/>
          </a:xfrm>
          <a:prstGeom prst="rect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466381" y="2502277"/>
            <a:ext cx="1800000" cy="1841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文本"/>
          <p:cNvSpPr txBox="1">
            <a:spLocks/>
          </p:cNvSpPr>
          <p:nvPr/>
        </p:nvSpPr>
        <p:spPr bwMode="auto">
          <a:xfrm>
            <a:off x="4546815" y="2822313"/>
            <a:ext cx="829231" cy="12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 Light" pitchFamily="34" charset="0"/>
              </a:rPr>
              <a:t>05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j-lt"/>
              <a:ea typeface="+mj-ea"/>
              <a:cs typeface="+mj-cs"/>
              <a:sym typeface="Calibri Light" pitchFamily="34" charset="0"/>
            </a:endParaRPr>
          </a:p>
        </p:txBody>
      </p:sp>
      <p:sp>
        <p:nvSpPr>
          <p:cNvPr id="31" name="文本"/>
          <p:cNvSpPr txBox="1">
            <a:spLocks/>
          </p:cNvSpPr>
          <p:nvPr/>
        </p:nvSpPr>
        <p:spPr bwMode="auto">
          <a:xfrm>
            <a:off x="6383188" y="3050913"/>
            <a:ext cx="2233248" cy="69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 Light" pitchFamily="34" charset="0"/>
              </a:rPr>
              <a:t>温故知新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温故而知新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789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7892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450419" y="2726845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高效的数据检索方式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45163" y="4172017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精美的数据呈现形式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3630" y="5606680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强大的经济计量系统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11761" y="2721589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27527" y="4172018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01824" y="5606679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5" name="图形 5" descr="研究">
            <a:extLst>
              <a:ext uri="{FF2B5EF4-FFF2-40B4-BE49-F238E27FC236}">
                <a16:creationId xmlns="" xmlns:a16="http://schemas.microsoft.com/office/drawing/2014/main" id="{22B1885F-10AA-46FB-BD77-5AA2F8C4D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523" y="2735336"/>
            <a:ext cx="1080000" cy="1080000"/>
          </a:xfrm>
          <a:prstGeom prst="rect">
            <a:avLst/>
          </a:prstGeom>
        </p:spPr>
      </p:pic>
      <p:pic>
        <p:nvPicPr>
          <p:cNvPr id="26" name="图形 10" descr="饼图">
            <a:extLst>
              <a:ext uri="{FF2B5EF4-FFF2-40B4-BE49-F238E27FC236}">
                <a16:creationId xmlns="" xmlns:a16="http://schemas.microsoft.com/office/drawing/2014/main" id="{D19CFFB7-83E0-4446-8E23-A6F3FCD72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9633" y="4179802"/>
            <a:ext cx="1080000" cy="1080000"/>
          </a:xfrm>
          <a:prstGeom prst="rect">
            <a:avLst/>
          </a:prstGeom>
        </p:spPr>
      </p:pic>
      <p:pic>
        <p:nvPicPr>
          <p:cNvPr id="27" name="图形 23" descr="同步云">
            <a:extLst>
              <a:ext uri="{FF2B5EF4-FFF2-40B4-BE49-F238E27FC236}">
                <a16:creationId xmlns="" xmlns:a16="http://schemas.microsoft.com/office/drawing/2014/main" id="{6A8E3B28-2DA8-475F-AE4F-BCE991BF2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6407" y="5596391"/>
            <a:ext cx="1080000" cy="108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369265" y="2852967"/>
            <a:ext cx="386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库内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跨库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种检索形式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种维度选择方式</a:t>
            </a:r>
            <a:endPara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3487" y="4303395"/>
            <a:ext cx="430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种表格展现形式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11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种常见可视化图表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数字地图</a:t>
            </a:r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7733" y="5722293"/>
            <a:ext cx="354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种数据预处理方式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15</a:t>
            </a:r>
            <a:r>
              <a:rPr lang="zh-CN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种专业的经济计量模型</a:t>
            </a:r>
            <a:endParaRPr lang="zh-CN" altLang="en-US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26969" y="1349350"/>
            <a:ext cx="4680000" cy="1080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   丰富的统计数据资源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88311" y="1344094"/>
            <a:ext cx="4680000" cy="1080000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3399" y="1264456"/>
            <a:ext cx="386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领域多；区域广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数据颗粒度细</a:t>
            </a:r>
            <a:endParaRPr lang="en-US" altLang="zh-CN" sz="24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数据更新及时</a:t>
            </a:r>
            <a:endParaRPr lang="en-US" altLang="zh-CN" sz="24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ascending-bars-graphic-for-business_45722">
            <a:extLst>
              <a:ext uri="{FF2B5EF4-FFF2-40B4-BE49-F238E27FC236}">
                <a16:creationId xmlns="" xmlns:a16="http://schemas.microsoft.com/office/drawing/2014/main" id="{B7BE1F53-B586-C74A-A1D4-0400B5E3CC6C}"/>
              </a:ext>
            </a:extLst>
          </p:cNvPr>
          <p:cNvSpPr>
            <a:spLocks noChangeAspect="1"/>
          </p:cNvSpPr>
          <p:nvPr/>
        </p:nvSpPr>
        <p:spPr bwMode="auto">
          <a:xfrm>
            <a:off x="1518268" y="1397558"/>
            <a:ext cx="900000" cy="898748"/>
          </a:xfrm>
          <a:custGeom>
            <a:avLst/>
            <a:gdLst>
              <a:gd name="connsiteX0" fmla="*/ 130475 w 608697"/>
              <a:gd name="connsiteY0" fmla="*/ 247685 h 607851"/>
              <a:gd name="connsiteX1" fmla="*/ 229831 w 608697"/>
              <a:gd name="connsiteY1" fmla="*/ 247685 h 607851"/>
              <a:gd name="connsiteX2" fmla="*/ 229831 w 608697"/>
              <a:gd name="connsiteY2" fmla="*/ 541308 h 607851"/>
              <a:gd name="connsiteX3" fmla="*/ 130475 w 608697"/>
              <a:gd name="connsiteY3" fmla="*/ 541308 h 607851"/>
              <a:gd name="connsiteX4" fmla="*/ 293693 w 608697"/>
              <a:gd name="connsiteY4" fmla="*/ 155456 h 607851"/>
              <a:gd name="connsiteX5" fmla="*/ 393120 w 608697"/>
              <a:gd name="connsiteY5" fmla="*/ 155456 h 607851"/>
              <a:gd name="connsiteX6" fmla="*/ 393120 w 608697"/>
              <a:gd name="connsiteY6" fmla="*/ 541308 h 607851"/>
              <a:gd name="connsiteX7" fmla="*/ 293693 w 608697"/>
              <a:gd name="connsiteY7" fmla="*/ 541308 h 607851"/>
              <a:gd name="connsiteX8" fmla="*/ 456981 w 608697"/>
              <a:gd name="connsiteY8" fmla="*/ 63227 h 607851"/>
              <a:gd name="connsiteX9" fmla="*/ 556408 w 608697"/>
              <a:gd name="connsiteY9" fmla="*/ 63227 h 607851"/>
              <a:gd name="connsiteX10" fmla="*/ 556408 w 608697"/>
              <a:gd name="connsiteY10" fmla="*/ 541379 h 607851"/>
              <a:gd name="connsiteX11" fmla="*/ 456981 w 608697"/>
              <a:gd name="connsiteY11" fmla="*/ 541379 h 607851"/>
              <a:gd name="connsiteX12" fmla="*/ 0 w 608697"/>
              <a:gd name="connsiteY12" fmla="*/ 0 h 607851"/>
              <a:gd name="connsiteX13" fmla="*/ 38044 w 608697"/>
              <a:gd name="connsiteY13" fmla="*/ 0 h 607851"/>
              <a:gd name="connsiteX14" fmla="*/ 38044 w 608697"/>
              <a:gd name="connsiteY14" fmla="*/ 43429 h 607851"/>
              <a:gd name="connsiteX15" fmla="*/ 65196 w 608697"/>
              <a:gd name="connsiteY15" fmla="*/ 43429 h 607851"/>
              <a:gd name="connsiteX16" fmla="*/ 81533 w 608697"/>
              <a:gd name="connsiteY16" fmla="*/ 59668 h 607851"/>
              <a:gd name="connsiteX17" fmla="*/ 65196 w 608697"/>
              <a:gd name="connsiteY17" fmla="*/ 75982 h 607851"/>
              <a:gd name="connsiteX18" fmla="*/ 38044 w 608697"/>
              <a:gd name="connsiteY18" fmla="*/ 75982 h 607851"/>
              <a:gd name="connsiteX19" fmla="*/ 38044 w 608697"/>
              <a:gd name="connsiteY19" fmla="*/ 148685 h 607851"/>
              <a:gd name="connsiteX20" fmla="*/ 65196 w 608697"/>
              <a:gd name="connsiteY20" fmla="*/ 148685 h 607851"/>
              <a:gd name="connsiteX21" fmla="*/ 81533 w 608697"/>
              <a:gd name="connsiteY21" fmla="*/ 164999 h 607851"/>
              <a:gd name="connsiteX22" fmla="*/ 65196 w 608697"/>
              <a:gd name="connsiteY22" fmla="*/ 181238 h 607851"/>
              <a:gd name="connsiteX23" fmla="*/ 38044 w 608697"/>
              <a:gd name="connsiteY23" fmla="*/ 181238 h 607851"/>
              <a:gd name="connsiteX24" fmla="*/ 38044 w 608697"/>
              <a:gd name="connsiteY24" fmla="*/ 254016 h 607851"/>
              <a:gd name="connsiteX25" fmla="*/ 65196 w 608697"/>
              <a:gd name="connsiteY25" fmla="*/ 254016 h 607851"/>
              <a:gd name="connsiteX26" fmla="*/ 81533 w 608697"/>
              <a:gd name="connsiteY26" fmla="*/ 270256 h 607851"/>
              <a:gd name="connsiteX27" fmla="*/ 65196 w 608697"/>
              <a:gd name="connsiteY27" fmla="*/ 286569 h 607851"/>
              <a:gd name="connsiteX28" fmla="*/ 38044 w 608697"/>
              <a:gd name="connsiteY28" fmla="*/ 286569 h 607851"/>
              <a:gd name="connsiteX29" fmla="*/ 38044 w 608697"/>
              <a:gd name="connsiteY29" fmla="*/ 359273 h 607851"/>
              <a:gd name="connsiteX30" fmla="*/ 65196 w 608697"/>
              <a:gd name="connsiteY30" fmla="*/ 359273 h 607851"/>
              <a:gd name="connsiteX31" fmla="*/ 81533 w 608697"/>
              <a:gd name="connsiteY31" fmla="*/ 375587 h 607851"/>
              <a:gd name="connsiteX32" fmla="*/ 65196 w 608697"/>
              <a:gd name="connsiteY32" fmla="*/ 391826 h 607851"/>
              <a:gd name="connsiteX33" fmla="*/ 38044 w 608697"/>
              <a:gd name="connsiteY33" fmla="*/ 391826 h 607851"/>
              <a:gd name="connsiteX34" fmla="*/ 38044 w 608697"/>
              <a:gd name="connsiteY34" fmla="*/ 464604 h 607851"/>
              <a:gd name="connsiteX35" fmla="*/ 65196 w 608697"/>
              <a:gd name="connsiteY35" fmla="*/ 464604 h 607851"/>
              <a:gd name="connsiteX36" fmla="*/ 81533 w 608697"/>
              <a:gd name="connsiteY36" fmla="*/ 480843 h 607851"/>
              <a:gd name="connsiteX37" fmla="*/ 65196 w 608697"/>
              <a:gd name="connsiteY37" fmla="*/ 497157 h 607851"/>
              <a:gd name="connsiteX38" fmla="*/ 38044 w 608697"/>
              <a:gd name="connsiteY38" fmla="*/ 497157 h 607851"/>
              <a:gd name="connsiteX39" fmla="*/ 38044 w 608697"/>
              <a:gd name="connsiteY39" fmla="*/ 569861 h 607851"/>
              <a:gd name="connsiteX40" fmla="*/ 608697 w 608697"/>
              <a:gd name="connsiteY40" fmla="*/ 569861 h 607851"/>
              <a:gd name="connsiteX41" fmla="*/ 608697 w 608697"/>
              <a:gd name="connsiteY41" fmla="*/ 607851 h 607851"/>
              <a:gd name="connsiteX42" fmla="*/ 0 w 608697"/>
              <a:gd name="connsiteY42" fmla="*/ 607851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697" h="607851">
                <a:moveTo>
                  <a:pt x="130475" y="247685"/>
                </a:moveTo>
                <a:lnTo>
                  <a:pt x="229831" y="247685"/>
                </a:lnTo>
                <a:lnTo>
                  <a:pt x="229831" y="541308"/>
                </a:lnTo>
                <a:lnTo>
                  <a:pt x="130475" y="541308"/>
                </a:lnTo>
                <a:close/>
                <a:moveTo>
                  <a:pt x="293693" y="155456"/>
                </a:moveTo>
                <a:lnTo>
                  <a:pt x="393120" y="155456"/>
                </a:lnTo>
                <a:lnTo>
                  <a:pt x="393120" y="541308"/>
                </a:lnTo>
                <a:lnTo>
                  <a:pt x="293693" y="541308"/>
                </a:lnTo>
                <a:close/>
                <a:moveTo>
                  <a:pt x="456981" y="63227"/>
                </a:moveTo>
                <a:lnTo>
                  <a:pt x="556408" y="63227"/>
                </a:lnTo>
                <a:lnTo>
                  <a:pt x="556408" y="541379"/>
                </a:lnTo>
                <a:lnTo>
                  <a:pt x="456981" y="541379"/>
                </a:lnTo>
                <a:close/>
                <a:moveTo>
                  <a:pt x="0" y="0"/>
                </a:moveTo>
                <a:lnTo>
                  <a:pt x="38044" y="0"/>
                </a:lnTo>
                <a:lnTo>
                  <a:pt x="38044" y="43429"/>
                </a:lnTo>
                <a:lnTo>
                  <a:pt x="65196" y="43429"/>
                </a:lnTo>
                <a:cubicBezTo>
                  <a:pt x="74222" y="43429"/>
                  <a:pt x="81533" y="50729"/>
                  <a:pt x="81533" y="59668"/>
                </a:cubicBezTo>
                <a:cubicBezTo>
                  <a:pt x="81533" y="68681"/>
                  <a:pt x="74222" y="75982"/>
                  <a:pt x="65196" y="75982"/>
                </a:cubicBezTo>
                <a:lnTo>
                  <a:pt x="38044" y="75982"/>
                </a:lnTo>
                <a:lnTo>
                  <a:pt x="38044" y="148685"/>
                </a:lnTo>
                <a:lnTo>
                  <a:pt x="65196" y="148685"/>
                </a:lnTo>
                <a:cubicBezTo>
                  <a:pt x="74222" y="148685"/>
                  <a:pt x="81533" y="155986"/>
                  <a:pt x="81533" y="164999"/>
                </a:cubicBezTo>
                <a:cubicBezTo>
                  <a:pt x="81533" y="174012"/>
                  <a:pt x="74222" y="181238"/>
                  <a:pt x="65196" y="181238"/>
                </a:cubicBezTo>
                <a:lnTo>
                  <a:pt x="38044" y="181238"/>
                </a:lnTo>
                <a:lnTo>
                  <a:pt x="38044" y="254016"/>
                </a:lnTo>
                <a:lnTo>
                  <a:pt x="65196" y="254016"/>
                </a:lnTo>
                <a:cubicBezTo>
                  <a:pt x="74222" y="254016"/>
                  <a:pt x="81533" y="261317"/>
                  <a:pt x="81533" y="270256"/>
                </a:cubicBezTo>
                <a:cubicBezTo>
                  <a:pt x="81533" y="279269"/>
                  <a:pt x="74222" y="286569"/>
                  <a:pt x="65196" y="286569"/>
                </a:cubicBezTo>
                <a:lnTo>
                  <a:pt x="38044" y="286569"/>
                </a:lnTo>
                <a:lnTo>
                  <a:pt x="38044" y="359273"/>
                </a:lnTo>
                <a:lnTo>
                  <a:pt x="65196" y="359273"/>
                </a:lnTo>
                <a:cubicBezTo>
                  <a:pt x="74222" y="359273"/>
                  <a:pt x="81533" y="366573"/>
                  <a:pt x="81533" y="375587"/>
                </a:cubicBezTo>
                <a:cubicBezTo>
                  <a:pt x="81533" y="384526"/>
                  <a:pt x="74222" y="391826"/>
                  <a:pt x="65196" y="391826"/>
                </a:cubicBezTo>
                <a:lnTo>
                  <a:pt x="38044" y="391826"/>
                </a:lnTo>
                <a:lnTo>
                  <a:pt x="38044" y="464604"/>
                </a:lnTo>
                <a:lnTo>
                  <a:pt x="65196" y="464604"/>
                </a:lnTo>
                <a:cubicBezTo>
                  <a:pt x="74222" y="464604"/>
                  <a:pt x="81533" y="471830"/>
                  <a:pt x="81533" y="480843"/>
                </a:cubicBezTo>
                <a:cubicBezTo>
                  <a:pt x="81533" y="489857"/>
                  <a:pt x="74222" y="497157"/>
                  <a:pt x="65196" y="497157"/>
                </a:cubicBezTo>
                <a:lnTo>
                  <a:pt x="38044" y="497157"/>
                </a:lnTo>
                <a:lnTo>
                  <a:pt x="38044" y="569861"/>
                </a:lnTo>
                <a:lnTo>
                  <a:pt x="608697" y="569861"/>
                </a:lnTo>
                <a:lnTo>
                  <a:pt x="608697" y="607851"/>
                </a:lnTo>
                <a:lnTo>
                  <a:pt x="0" y="60785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0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52375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检索技巧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库内检索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765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6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istrator\Desktop\结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637" y="2738739"/>
            <a:ext cx="1440000" cy="1440000"/>
          </a:xfrm>
          <a:prstGeom prst="rect">
            <a:avLst/>
          </a:prstGeom>
          <a:noFill/>
        </p:spPr>
      </p:pic>
      <p:pic>
        <p:nvPicPr>
          <p:cNvPr id="3075" name="Picture 3" descr="C:\Users\Administrator\Desktop\类别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994" y="2724979"/>
            <a:ext cx="1454400" cy="14400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技巧分析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4005" y="2737977"/>
            <a:ext cx="1569600" cy="1440000"/>
          </a:xfrm>
          <a:prstGeom prst="rect">
            <a:avLst/>
          </a:prstGeom>
          <a:noFill/>
        </p:spPr>
      </p:pic>
      <p:sp>
        <p:nvSpPr>
          <p:cNvPr id="9" name="文本"/>
          <p:cNvSpPr txBox="1">
            <a:spLocks/>
          </p:cNvSpPr>
          <p:nvPr/>
        </p:nvSpPr>
        <p:spPr bwMode="auto">
          <a:xfrm>
            <a:off x="1987826" y="4452731"/>
            <a:ext cx="2305879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数据库结构特点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  <p:sp>
        <p:nvSpPr>
          <p:cNvPr id="10" name="文本"/>
          <p:cNvSpPr txBox="1">
            <a:spLocks/>
          </p:cNvSpPr>
          <p:nvPr/>
        </p:nvSpPr>
        <p:spPr bwMode="auto">
          <a:xfrm>
            <a:off x="5009317" y="4446105"/>
            <a:ext cx="2017645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明确指标类别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  <p:sp>
        <p:nvSpPr>
          <p:cNvPr id="11" name="文本"/>
          <p:cNvSpPr txBox="1">
            <a:spLocks/>
          </p:cNvSpPr>
          <p:nvPr/>
        </p:nvSpPr>
        <p:spPr bwMode="auto">
          <a:xfrm>
            <a:off x="7752521" y="4459358"/>
            <a:ext cx="2332386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检索及选择技巧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0" name="文本框 1"/>
          <p:cNvSpPr txBox="1">
            <a:spLocks noChangeArrowheads="1"/>
          </p:cNvSpPr>
          <p:nvPr/>
        </p:nvSpPr>
        <p:spPr bwMode="auto">
          <a:xfrm>
            <a:off x="2427286" y="401638"/>
            <a:ext cx="5197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检索技巧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——</a:t>
            </a:r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跨库检索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765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6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"/>
          <p:cNvSpPr txBox="1">
            <a:spLocks/>
          </p:cNvSpPr>
          <p:nvPr/>
        </p:nvSpPr>
        <p:spPr bwMode="auto">
          <a:xfrm>
            <a:off x="2037521" y="4452731"/>
            <a:ext cx="2305879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如何选对关键词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  <p:sp>
        <p:nvSpPr>
          <p:cNvPr id="10" name="文本"/>
          <p:cNvSpPr txBox="1">
            <a:spLocks/>
          </p:cNvSpPr>
          <p:nvPr/>
        </p:nvSpPr>
        <p:spPr bwMode="auto">
          <a:xfrm>
            <a:off x="5068951" y="4446105"/>
            <a:ext cx="2017645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设置筛选条件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  <p:sp>
        <p:nvSpPr>
          <p:cNvPr id="11" name="文本"/>
          <p:cNvSpPr txBox="1">
            <a:spLocks/>
          </p:cNvSpPr>
          <p:nvPr/>
        </p:nvSpPr>
        <p:spPr bwMode="auto">
          <a:xfrm>
            <a:off x="7802216" y="4459358"/>
            <a:ext cx="2332386" cy="3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j-cs"/>
                <a:sym typeface="Calibri Light" pitchFamily="34" charset="0"/>
              </a:rPr>
              <a:t>查看数据标签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j-cs"/>
              <a:sym typeface="Calibri Light" pitchFamily="34" charset="0"/>
            </a:endParaRPr>
          </a:p>
        </p:txBody>
      </p:sp>
      <p:pic>
        <p:nvPicPr>
          <p:cNvPr id="4098" name="Picture 2" descr="C:\Users\Administrator\Desktop\关键词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874" y="2705865"/>
            <a:ext cx="1440000" cy="1404878"/>
          </a:xfrm>
          <a:prstGeom prst="rect">
            <a:avLst/>
          </a:prstGeom>
          <a:noFill/>
        </p:spPr>
      </p:pic>
      <p:pic>
        <p:nvPicPr>
          <p:cNvPr id="4099" name="Picture 3" descr="C:\Users\Administrator\Desktop\设置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2100" y="2705100"/>
            <a:ext cx="1440000" cy="1440000"/>
          </a:xfrm>
          <a:prstGeom prst="rect">
            <a:avLst/>
          </a:prstGeom>
          <a:noFill/>
        </p:spPr>
      </p:pic>
      <p:pic>
        <p:nvPicPr>
          <p:cNvPr id="4100" name="Picture 4" descr="C:\Users\Administrator\Desktop\查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1449" y="2709687"/>
            <a:ext cx="1440000" cy="14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805" y="1463041"/>
            <a:ext cx="4841414" cy="473815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2" name="矩形 1"/>
          <p:cNvSpPr/>
          <p:nvPr/>
        </p:nvSpPr>
        <p:spPr>
          <a:xfrm>
            <a:off x="6624784" y="2410092"/>
            <a:ext cx="4202432" cy="4154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en-US" altLang="zh-CN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2014</a:t>
            </a:r>
            <a:r>
              <a:rPr lang="zh-CN" altLang="zh-CN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年度</a:t>
            </a:r>
            <a:r>
              <a:rPr lang="zh-CN" altLang="en-US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上海</a:t>
            </a:r>
            <a:r>
              <a:rPr lang="zh-CN" altLang="zh-CN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新上市公司数量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24784" y="2410311"/>
            <a:ext cx="1586767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en-US" altLang="zh-CN" sz="2400" u="sng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2014</a:t>
            </a:r>
            <a:r>
              <a:rPr lang="zh-CN" altLang="zh-CN" sz="2400" u="sng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年度</a:t>
            </a:r>
            <a:endParaRPr lang="zh-CN" altLang="en-US" sz="2400" u="sng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48614" y="2410091"/>
            <a:ext cx="82877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u="sng" kern="100" dirty="0">
                <a:solidFill>
                  <a:srgbClr val="0099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上海</a:t>
            </a:r>
            <a:endParaRPr lang="zh-CN" altLang="en-US" sz="2400" u="sng" dirty="0">
              <a:solidFill>
                <a:srgbClr val="0099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58606" y="2416107"/>
            <a:ext cx="254638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zh-CN" sz="2400" u="sng" kern="1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新上市公司数量</a:t>
            </a:r>
            <a:endParaRPr lang="zh-CN" altLang="en-US" sz="2400" u="sng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19528" y="3433904"/>
            <a:ext cx="151598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时间维度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34291" y="3433903"/>
            <a:ext cx="155408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地区维度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87154" y="3433903"/>
            <a:ext cx="155408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指标维度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箭头连接符 4"/>
          <p:cNvCxnSpPr>
            <a:stCxn id="14" idx="0"/>
            <a:endCxn id="10" idx="2"/>
          </p:cNvCxnSpPr>
          <p:nvPr/>
        </p:nvCxnSpPr>
        <p:spPr>
          <a:xfrm flipV="1">
            <a:off x="6677522" y="2825809"/>
            <a:ext cx="740646" cy="6080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5" idx="0"/>
            <a:endCxn id="11" idx="2"/>
          </p:cNvCxnSpPr>
          <p:nvPr/>
        </p:nvCxnSpPr>
        <p:spPr>
          <a:xfrm flipH="1" flipV="1">
            <a:off x="8363003" y="2825590"/>
            <a:ext cx="148332" cy="608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7" idx="0"/>
            <a:endCxn id="12" idx="2"/>
          </p:cNvCxnSpPr>
          <p:nvPr/>
        </p:nvCxnSpPr>
        <p:spPr>
          <a:xfrm flipH="1" flipV="1">
            <a:off x="9831799" y="2831606"/>
            <a:ext cx="532399" cy="6022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5345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快速锁定指标维度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26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2" name="文本框 1"/>
          <p:cNvSpPr txBox="1">
            <a:spLocks noChangeArrowheads="1"/>
          </p:cNvSpPr>
          <p:nvPr/>
        </p:nvSpPr>
        <p:spPr bwMode="auto">
          <a:xfrm>
            <a:off x="2427288" y="401638"/>
            <a:ext cx="37766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</a:pPr>
            <a:r>
              <a:rPr lang="en-US" altLang="zh-CN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EPS</a:t>
            </a: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数据资源特点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0724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B9F7A3D7-FF0F-40AF-AEC5-BF2BD4C0E5C7}"/>
              </a:ext>
            </a:extLst>
          </p:cNvPr>
          <p:cNvGrpSpPr/>
          <p:nvPr/>
        </p:nvGrpSpPr>
        <p:grpSpPr>
          <a:xfrm>
            <a:off x="6849236" y="2365106"/>
            <a:ext cx="540000" cy="540000"/>
            <a:chOff x="13089420" y="902653"/>
            <a:chExt cx="1449929" cy="1449929"/>
          </a:xfrm>
          <a:noFill/>
        </p:grpSpPr>
        <p:sp>
          <p:nvSpPr>
            <p:cNvPr id="27" name="rugby-two-color-badge_27180">
              <a:extLst>
                <a:ext uri="{FF2B5EF4-FFF2-40B4-BE49-F238E27FC236}">
                  <a16:creationId xmlns:a16="http://schemas.microsoft.com/office/drawing/2014/main" xmlns="" id="{4E03C679-14C5-4A5B-9786-9085842AA4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397330" y="1107797"/>
              <a:ext cx="845530" cy="1107254"/>
            </a:xfrm>
            <a:custGeom>
              <a:avLst/>
              <a:gdLst>
                <a:gd name="T0" fmla="*/ 520 w 3333"/>
                <a:gd name="T1" fmla="*/ 3859 h 4371"/>
                <a:gd name="T2" fmla="*/ 616 w 3333"/>
                <a:gd name="T3" fmla="*/ 3886 h 4371"/>
                <a:gd name="T4" fmla="*/ 858 w 3333"/>
                <a:gd name="T5" fmla="*/ 3936 h 4371"/>
                <a:gd name="T6" fmla="*/ 1561 w 3333"/>
                <a:gd name="T7" fmla="*/ 4316 h 4371"/>
                <a:gd name="T8" fmla="*/ 1770 w 3333"/>
                <a:gd name="T9" fmla="*/ 4316 h 4371"/>
                <a:gd name="T10" fmla="*/ 2476 w 3333"/>
                <a:gd name="T11" fmla="*/ 3936 h 4371"/>
                <a:gd name="T12" fmla="*/ 2717 w 3333"/>
                <a:gd name="T13" fmla="*/ 3886 h 4371"/>
                <a:gd name="T14" fmla="*/ 2814 w 3333"/>
                <a:gd name="T15" fmla="*/ 3859 h 4371"/>
                <a:gd name="T16" fmla="*/ 3333 w 3333"/>
                <a:gd name="T17" fmla="*/ 3304 h 4371"/>
                <a:gd name="T18" fmla="*/ 3333 w 3333"/>
                <a:gd name="T19" fmla="*/ 472 h 4371"/>
                <a:gd name="T20" fmla="*/ 3212 w 3333"/>
                <a:gd name="T21" fmla="*/ 409 h 4371"/>
                <a:gd name="T22" fmla="*/ 1826 w 3333"/>
                <a:gd name="T23" fmla="*/ 179 h 4371"/>
                <a:gd name="T24" fmla="*/ 1739 w 3333"/>
                <a:gd name="T25" fmla="*/ 65 h 4371"/>
                <a:gd name="T26" fmla="*/ 1595 w 3333"/>
                <a:gd name="T27" fmla="*/ 65 h 4371"/>
                <a:gd name="T28" fmla="*/ 1507 w 3333"/>
                <a:gd name="T29" fmla="*/ 179 h 4371"/>
                <a:gd name="T30" fmla="*/ 121 w 3333"/>
                <a:gd name="T31" fmla="*/ 409 h 4371"/>
                <a:gd name="T32" fmla="*/ 0 w 3333"/>
                <a:gd name="T33" fmla="*/ 472 h 4371"/>
                <a:gd name="T34" fmla="*/ 0 w 3333"/>
                <a:gd name="T35" fmla="*/ 3304 h 4371"/>
                <a:gd name="T36" fmla="*/ 520 w 3333"/>
                <a:gd name="T37" fmla="*/ 3859 h 4371"/>
                <a:gd name="T38" fmla="*/ 285 w 3333"/>
                <a:gd name="T39" fmla="*/ 2009 h 4371"/>
                <a:gd name="T40" fmla="*/ 432 w 3333"/>
                <a:gd name="T41" fmla="*/ 1862 h 4371"/>
                <a:gd name="T42" fmla="*/ 2902 w 3333"/>
                <a:gd name="T43" fmla="*/ 1862 h 4371"/>
                <a:gd name="T44" fmla="*/ 3049 w 3333"/>
                <a:gd name="T45" fmla="*/ 2009 h 4371"/>
                <a:gd name="T46" fmla="*/ 3049 w 3333"/>
                <a:gd name="T47" fmla="*/ 3178 h 4371"/>
                <a:gd name="T48" fmla="*/ 2618 w 3333"/>
                <a:gd name="T49" fmla="*/ 3648 h 4371"/>
                <a:gd name="T50" fmla="*/ 2538 w 3333"/>
                <a:gd name="T51" fmla="*/ 3670 h 4371"/>
                <a:gd name="T52" fmla="*/ 2313 w 3333"/>
                <a:gd name="T53" fmla="*/ 3718 h 4371"/>
                <a:gd name="T54" fmla="*/ 1770 w 3333"/>
                <a:gd name="T55" fmla="*/ 3944 h 4371"/>
                <a:gd name="T56" fmla="*/ 1561 w 3333"/>
                <a:gd name="T57" fmla="*/ 3944 h 4371"/>
                <a:gd name="T58" fmla="*/ 1020 w 3333"/>
                <a:gd name="T59" fmla="*/ 3718 h 4371"/>
                <a:gd name="T60" fmla="*/ 796 w 3333"/>
                <a:gd name="T61" fmla="*/ 3670 h 4371"/>
                <a:gd name="T62" fmla="*/ 716 w 3333"/>
                <a:gd name="T63" fmla="*/ 3648 h 4371"/>
                <a:gd name="T64" fmla="*/ 285 w 3333"/>
                <a:gd name="T65" fmla="*/ 3178 h 4371"/>
                <a:gd name="T66" fmla="*/ 285 w 3333"/>
                <a:gd name="T67" fmla="*/ 2009 h 4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33" h="4371">
                  <a:moveTo>
                    <a:pt x="520" y="3859"/>
                  </a:moveTo>
                  <a:cubicBezTo>
                    <a:pt x="520" y="3859"/>
                    <a:pt x="563" y="3871"/>
                    <a:pt x="616" y="3886"/>
                  </a:cubicBezTo>
                  <a:cubicBezTo>
                    <a:pt x="669" y="3901"/>
                    <a:pt x="778" y="3920"/>
                    <a:pt x="858" y="3936"/>
                  </a:cubicBezTo>
                  <a:cubicBezTo>
                    <a:pt x="1072" y="3978"/>
                    <a:pt x="1292" y="4065"/>
                    <a:pt x="1561" y="4316"/>
                  </a:cubicBezTo>
                  <a:cubicBezTo>
                    <a:pt x="1620" y="4371"/>
                    <a:pt x="1710" y="4371"/>
                    <a:pt x="1770" y="4316"/>
                  </a:cubicBezTo>
                  <a:cubicBezTo>
                    <a:pt x="2041" y="4065"/>
                    <a:pt x="2262" y="3978"/>
                    <a:pt x="2476" y="3936"/>
                  </a:cubicBezTo>
                  <a:cubicBezTo>
                    <a:pt x="2556" y="3920"/>
                    <a:pt x="2664" y="3901"/>
                    <a:pt x="2717" y="3886"/>
                  </a:cubicBezTo>
                  <a:lnTo>
                    <a:pt x="2814" y="3859"/>
                  </a:lnTo>
                  <a:cubicBezTo>
                    <a:pt x="3060" y="3768"/>
                    <a:pt x="3327" y="3651"/>
                    <a:pt x="3333" y="3304"/>
                  </a:cubicBezTo>
                  <a:lnTo>
                    <a:pt x="3333" y="472"/>
                  </a:lnTo>
                  <a:cubicBezTo>
                    <a:pt x="3333" y="391"/>
                    <a:pt x="3282" y="367"/>
                    <a:pt x="3212" y="409"/>
                  </a:cubicBezTo>
                  <a:cubicBezTo>
                    <a:pt x="2767" y="673"/>
                    <a:pt x="2184" y="589"/>
                    <a:pt x="1826" y="179"/>
                  </a:cubicBezTo>
                  <a:cubicBezTo>
                    <a:pt x="1794" y="143"/>
                    <a:pt x="1765" y="105"/>
                    <a:pt x="1739" y="65"/>
                  </a:cubicBezTo>
                  <a:cubicBezTo>
                    <a:pt x="1695" y="0"/>
                    <a:pt x="1639" y="0"/>
                    <a:pt x="1595" y="65"/>
                  </a:cubicBezTo>
                  <a:cubicBezTo>
                    <a:pt x="1568" y="105"/>
                    <a:pt x="1539" y="143"/>
                    <a:pt x="1507" y="179"/>
                  </a:cubicBezTo>
                  <a:cubicBezTo>
                    <a:pt x="1150" y="589"/>
                    <a:pt x="566" y="673"/>
                    <a:pt x="121" y="409"/>
                  </a:cubicBezTo>
                  <a:cubicBezTo>
                    <a:pt x="51" y="367"/>
                    <a:pt x="0" y="391"/>
                    <a:pt x="0" y="472"/>
                  </a:cubicBezTo>
                  <a:lnTo>
                    <a:pt x="0" y="3304"/>
                  </a:lnTo>
                  <a:cubicBezTo>
                    <a:pt x="7" y="3650"/>
                    <a:pt x="274" y="3768"/>
                    <a:pt x="520" y="3859"/>
                  </a:cubicBezTo>
                  <a:close/>
                  <a:moveTo>
                    <a:pt x="285" y="2009"/>
                  </a:moveTo>
                  <a:cubicBezTo>
                    <a:pt x="285" y="1928"/>
                    <a:pt x="351" y="1862"/>
                    <a:pt x="432" y="1862"/>
                  </a:cubicBezTo>
                  <a:lnTo>
                    <a:pt x="2902" y="1862"/>
                  </a:lnTo>
                  <a:cubicBezTo>
                    <a:pt x="2983" y="1862"/>
                    <a:pt x="3049" y="1928"/>
                    <a:pt x="3049" y="2009"/>
                  </a:cubicBezTo>
                  <a:lnTo>
                    <a:pt x="3049" y="3178"/>
                  </a:lnTo>
                  <a:cubicBezTo>
                    <a:pt x="3043" y="3471"/>
                    <a:pt x="2822" y="3570"/>
                    <a:pt x="2618" y="3648"/>
                  </a:cubicBezTo>
                  <a:lnTo>
                    <a:pt x="2538" y="3670"/>
                  </a:lnTo>
                  <a:cubicBezTo>
                    <a:pt x="2494" y="3683"/>
                    <a:pt x="2392" y="3700"/>
                    <a:pt x="2313" y="3718"/>
                  </a:cubicBezTo>
                  <a:cubicBezTo>
                    <a:pt x="2148" y="3754"/>
                    <a:pt x="1977" y="3754"/>
                    <a:pt x="1770" y="3944"/>
                  </a:cubicBezTo>
                  <a:cubicBezTo>
                    <a:pt x="1710" y="3999"/>
                    <a:pt x="1621" y="3999"/>
                    <a:pt x="1561" y="3944"/>
                  </a:cubicBezTo>
                  <a:cubicBezTo>
                    <a:pt x="1356" y="3754"/>
                    <a:pt x="1186" y="3754"/>
                    <a:pt x="1020" y="3718"/>
                  </a:cubicBezTo>
                  <a:cubicBezTo>
                    <a:pt x="941" y="3700"/>
                    <a:pt x="840" y="3683"/>
                    <a:pt x="796" y="3670"/>
                  </a:cubicBezTo>
                  <a:cubicBezTo>
                    <a:pt x="752" y="3658"/>
                    <a:pt x="716" y="3648"/>
                    <a:pt x="716" y="3648"/>
                  </a:cubicBezTo>
                  <a:cubicBezTo>
                    <a:pt x="512" y="3570"/>
                    <a:pt x="290" y="3471"/>
                    <a:pt x="285" y="3178"/>
                  </a:cubicBezTo>
                  <a:lnTo>
                    <a:pt x="285" y="2009"/>
                  </a:lnTo>
                  <a:close/>
                </a:path>
              </a:pathLst>
            </a:custGeom>
            <a:solidFill>
              <a:srgbClr val="0099FF"/>
            </a:solidFill>
            <a:ln>
              <a:solidFill>
                <a:srgbClr val="0099FF"/>
              </a:solidFill>
            </a:ln>
          </p:spPr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7CC54103-AA0B-4036-AAF5-A037F69A630C}"/>
                </a:ext>
              </a:extLst>
            </p:cNvPr>
            <p:cNvSpPr/>
            <p:nvPr/>
          </p:nvSpPr>
          <p:spPr>
            <a:xfrm>
              <a:off x="13089420" y="902653"/>
              <a:ext cx="1449929" cy="1449929"/>
            </a:xfrm>
            <a:prstGeom prst="ellipse">
              <a:avLst/>
            </a:prstGeom>
            <a:grpFill/>
            <a:ln w="571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0B41B768-6ED2-4C62-B655-25332CD0DB1C}"/>
              </a:ext>
            </a:extLst>
          </p:cNvPr>
          <p:cNvGrpSpPr/>
          <p:nvPr/>
        </p:nvGrpSpPr>
        <p:grpSpPr>
          <a:xfrm>
            <a:off x="6849234" y="3267755"/>
            <a:ext cx="540000" cy="540000"/>
            <a:chOff x="15171065" y="1321538"/>
            <a:chExt cx="1449929" cy="1449929"/>
          </a:xfrm>
          <a:noFill/>
        </p:grpSpPr>
        <p:sp>
          <p:nvSpPr>
            <p:cNvPr id="30" name="stack-of-storage-devices-with-refresh-button_31480">
              <a:extLst>
                <a:ext uri="{FF2B5EF4-FFF2-40B4-BE49-F238E27FC236}">
                  <a16:creationId xmlns:a16="http://schemas.microsoft.com/office/drawing/2014/main" xmlns="" id="{16507224-3BD6-4B81-AB49-ABDECD2CC3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65323" y="1631746"/>
              <a:ext cx="934431" cy="917189"/>
            </a:xfrm>
            <a:custGeom>
              <a:avLst/>
              <a:gdLst>
                <a:gd name="connsiteX0" fmla="*/ 66191 w 600370"/>
                <a:gd name="connsiteY0" fmla="*/ 449008 h 589292"/>
                <a:gd name="connsiteX1" fmla="*/ 81363 w 600370"/>
                <a:gd name="connsiteY1" fmla="*/ 464145 h 589292"/>
                <a:gd name="connsiteX2" fmla="*/ 66191 w 600370"/>
                <a:gd name="connsiteY2" fmla="*/ 479282 h 589292"/>
                <a:gd name="connsiteX3" fmla="*/ 51019 w 600370"/>
                <a:gd name="connsiteY3" fmla="*/ 464145 h 589292"/>
                <a:gd name="connsiteX4" fmla="*/ 66191 w 600370"/>
                <a:gd name="connsiteY4" fmla="*/ 449008 h 589292"/>
                <a:gd name="connsiteX5" fmla="*/ 66332 w 600370"/>
                <a:gd name="connsiteY5" fmla="*/ 314722 h 589292"/>
                <a:gd name="connsiteX6" fmla="*/ 81363 w 600370"/>
                <a:gd name="connsiteY6" fmla="*/ 329859 h 589292"/>
                <a:gd name="connsiteX7" fmla="*/ 66332 w 600370"/>
                <a:gd name="connsiteY7" fmla="*/ 344996 h 589292"/>
                <a:gd name="connsiteX8" fmla="*/ 51301 w 600370"/>
                <a:gd name="connsiteY8" fmla="*/ 329859 h 589292"/>
                <a:gd name="connsiteX9" fmla="*/ 66332 w 600370"/>
                <a:gd name="connsiteY9" fmla="*/ 314722 h 589292"/>
                <a:gd name="connsiteX10" fmla="*/ 534323 w 600370"/>
                <a:gd name="connsiteY10" fmla="*/ 308724 h 589292"/>
                <a:gd name="connsiteX11" fmla="*/ 600370 w 600370"/>
                <a:gd name="connsiteY11" fmla="*/ 426527 h 589292"/>
                <a:gd name="connsiteX12" fmla="*/ 478184 w 600370"/>
                <a:gd name="connsiteY12" fmla="*/ 563813 h 589292"/>
                <a:gd name="connsiteX13" fmla="*/ 478184 w 600370"/>
                <a:gd name="connsiteY13" fmla="*/ 589292 h 589292"/>
                <a:gd name="connsiteX14" fmla="*/ 412737 w 600370"/>
                <a:gd name="connsiteY14" fmla="*/ 548526 h 589292"/>
                <a:gd name="connsiteX15" fmla="*/ 478184 w 600370"/>
                <a:gd name="connsiteY15" fmla="*/ 507759 h 589292"/>
                <a:gd name="connsiteX16" fmla="*/ 478184 w 600370"/>
                <a:gd name="connsiteY16" fmla="*/ 530840 h 589292"/>
                <a:gd name="connsiteX17" fmla="*/ 567647 w 600370"/>
                <a:gd name="connsiteY17" fmla="*/ 426527 h 589292"/>
                <a:gd name="connsiteX18" fmla="*/ 502501 w 600370"/>
                <a:gd name="connsiteY18" fmla="*/ 328807 h 589292"/>
                <a:gd name="connsiteX19" fmla="*/ 445459 w 600370"/>
                <a:gd name="connsiteY19" fmla="*/ 263491 h 589292"/>
                <a:gd name="connsiteX20" fmla="*/ 510611 w 600370"/>
                <a:gd name="connsiteY20" fmla="*/ 304257 h 589292"/>
                <a:gd name="connsiteX21" fmla="*/ 445459 w 600370"/>
                <a:gd name="connsiteY21" fmla="*/ 345024 h 589292"/>
                <a:gd name="connsiteX22" fmla="*/ 445459 w 600370"/>
                <a:gd name="connsiteY22" fmla="*/ 321943 h 589292"/>
                <a:gd name="connsiteX23" fmla="*/ 355686 w 600370"/>
                <a:gd name="connsiteY23" fmla="*/ 426556 h 589292"/>
                <a:gd name="connsiteX24" fmla="*/ 421139 w 600370"/>
                <a:gd name="connsiteY24" fmla="*/ 523976 h 589292"/>
                <a:gd name="connsiteX25" fmla="*/ 389313 w 600370"/>
                <a:gd name="connsiteY25" fmla="*/ 544059 h 589292"/>
                <a:gd name="connsiteX26" fmla="*/ 323260 w 600370"/>
                <a:gd name="connsiteY26" fmla="*/ 426556 h 589292"/>
                <a:gd name="connsiteX27" fmla="*/ 445459 w 600370"/>
                <a:gd name="connsiteY27" fmla="*/ 288970 h 589292"/>
                <a:gd name="connsiteX28" fmla="*/ 66332 w 600370"/>
                <a:gd name="connsiteY28" fmla="*/ 180436 h 589292"/>
                <a:gd name="connsiteX29" fmla="*/ 81363 w 600370"/>
                <a:gd name="connsiteY29" fmla="*/ 195431 h 589292"/>
                <a:gd name="connsiteX30" fmla="*/ 66332 w 600370"/>
                <a:gd name="connsiteY30" fmla="*/ 210426 h 589292"/>
                <a:gd name="connsiteX31" fmla="*/ 51301 w 600370"/>
                <a:gd name="connsiteY31" fmla="*/ 195431 h 589292"/>
                <a:gd name="connsiteX32" fmla="*/ 66332 w 600370"/>
                <a:gd name="connsiteY32" fmla="*/ 180436 h 589292"/>
                <a:gd name="connsiteX33" fmla="*/ 67835 w 600370"/>
                <a:gd name="connsiteY33" fmla="*/ 0 h 589292"/>
                <a:gd name="connsiteX34" fmla="*/ 394104 w 600370"/>
                <a:gd name="connsiteY34" fmla="*/ 0 h 589292"/>
                <a:gd name="connsiteX35" fmla="*/ 419617 w 600370"/>
                <a:gd name="connsiteY35" fmla="*/ 20983 h 589292"/>
                <a:gd name="connsiteX36" fmla="*/ 461639 w 600370"/>
                <a:gd name="connsiteY36" fmla="*/ 173263 h 589292"/>
                <a:gd name="connsiteX37" fmla="*/ 461639 w 600370"/>
                <a:gd name="connsiteY37" fmla="*/ 174462 h 589292"/>
                <a:gd name="connsiteX38" fmla="*/ 461639 w 600370"/>
                <a:gd name="connsiteY38" fmla="*/ 216429 h 589292"/>
                <a:gd name="connsiteX39" fmla="*/ 452935 w 600370"/>
                <a:gd name="connsiteY39" fmla="*/ 241609 h 589292"/>
                <a:gd name="connsiteX40" fmla="*/ 434925 w 600370"/>
                <a:gd name="connsiteY40" fmla="*/ 230518 h 589292"/>
                <a:gd name="connsiteX41" fmla="*/ 440929 w 600370"/>
                <a:gd name="connsiteY41" fmla="*/ 216429 h 589292"/>
                <a:gd name="connsiteX42" fmla="*/ 440929 w 600370"/>
                <a:gd name="connsiteY42" fmla="*/ 174462 h 589292"/>
                <a:gd name="connsiteX43" fmla="*/ 419918 w 600370"/>
                <a:gd name="connsiteY43" fmla="*/ 153479 h 589292"/>
                <a:gd name="connsiteX44" fmla="*/ 42022 w 600370"/>
                <a:gd name="connsiteY44" fmla="*/ 153479 h 589292"/>
                <a:gd name="connsiteX45" fmla="*/ 21011 w 600370"/>
                <a:gd name="connsiteY45" fmla="*/ 174462 h 589292"/>
                <a:gd name="connsiteX46" fmla="*/ 21011 w 600370"/>
                <a:gd name="connsiteY46" fmla="*/ 216429 h 589292"/>
                <a:gd name="connsiteX47" fmla="*/ 42022 w 600370"/>
                <a:gd name="connsiteY47" fmla="*/ 237412 h 589292"/>
                <a:gd name="connsiteX48" fmla="*/ 419918 w 600370"/>
                <a:gd name="connsiteY48" fmla="*/ 237412 h 589292"/>
                <a:gd name="connsiteX49" fmla="*/ 422919 w 600370"/>
                <a:gd name="connsiteY49" fmla="*/ 236813 h 589292"/>
                <a:gd name="connsiteX50" fmla="*/ 422919 w 600370"/>
                <a:gd name="connsiteY50" fmla="*/ 270386 h 589292"/>
                <a:gd name="connsiteX51" fmla="*/ 381197 w 600370"/>
                <a:gd name="connsiteY51" fmla="*/ 287772 h 589292"/>
                <a:gd name="connsiteX52" fmla="*/ 42022 w 600370"/>
                <a:gd name="connsiteY52" fmla="*/ 287772 h 589292"/>
                <a:gd name="connsiteX53" fmla="*/ 21011 w 600370"/>
                <a:gd name="connsiteY53" fmla="*/ 308756 h 589292"/>
                <a:gd name="connsiteX54" fmla="*/ 21011 w 600370"/>
                <a:gd name="connsiteY54" fmla="*/ 350722 h 589292"/>
                <a:gd name="connsiteX55" fmla="*/ 42022 w 600370"/>
                <a:gd name="connsiteY55" fmla="*/ 371706 h 589292"/>
                <a:gd name="connsiteX56" fmla="*/ 310360 w 600370"/>
                <a:gd name="connsiteY56" fmla="*/ 371706 h 589292"/>
                <a:gd name="connsiteX57" fmla="*/ 301056 w 600370"/>
                <a:gd name="connsiteY57" fmla="*/ 422366 h 589292"/>
                <a:gd name="connsiteX58" fmla="*/ 42022 w 600370"/>
                <a:gd name="connsiteY58" fmla="*/ 422366 h 589292"/>
                <a:gd name="connsiteX59" fmla="*/ 21011 w 600370"/>
                <a:gd name="connsiteY59" fmla="*/ 443349 h 589292"/>
                <a:gd name="connsiteX60" fmla="*/ 21011 w 600370"/>
                <a:gd name="connsiteY60" fmla="*/ 485016 h 589292"/>
                <a:gd name="connsiteX61" fmla="*/ 42022 w 600370"/>
                <a:gd name="connsiteY61" fmla="*/ 506000 h 589292"/>
                <a:gd name="connsiteX62" fmla="*/ 322067 w 600370"/>
                <a:gd name="connsiteY62" fmla="*/ 506000 h 589292"/>
                <a:gd name="connsiteX63" fmla="*/ 336774 w 600370"/>
                <a:gd name="connsiteY63" fmla="*/ 526983 h 589292"/>
                <a:gd name="connsiteX64" fmla="*/ 42022 w 600370"/>
                <a:gd name="connsiteY64" fmla="*/ 526983 h 589292"/>
                <a:gd name="connsiteX65" fmla="*/ 0 w 600370"/>
                <a:gd name="connsiteY65" fmla="*/ 485016 h 589292"/>
                <a:gd name="connsiteX66" fmla="*/ 0 w 600370"/>
                <a:gd name="connsiteY66" fmla="*/ 443049 h 589292"/>
                <a:gd name="connsiteX67" fmla="*/ 300 w 600370"/>
                <a:gd name="connsiteY67" fmla="*/ 441850 h 589292"/>
                <a:gd name="connsiteX68" fmla="*/ 11106 w 600370"/>
                <a:gd name="connsiteY68" fmla="*/ 378900 h 589292"/>
                <a:gd name="connsiteX69" fmla="*/ 0 w 600370"/>
                <a:gd name="connsiteY69" fmla="*/ 350722 h 589292"/>
                <a:gd name="connsiteX70" fmla="*/ 0 w 600370"/>
                <a:gd name="connsiteY70" fmla="*/ 308756 h 589292"/>
                <a:gd name="connsiteX71" fmla="*/ 300 w 600370"/>
                <a:gd name="connsiteY71" fmla="*/ 307557 h 589292"/>
                <a:gd name="connsiteX72" fmla="*/ 11106 w 600370"/>
                <a:gd name="connsiteY72" fmla="*/ 244606 h 589292"/>
                <a:gd name="connsiteX73" fmla="*/ 0 w 600370"/>
                <a:gd name="connsiteY73" fmla="*/ 216429 h 589292"/>
                <a:gd name="connsiteX74" fmla="*/ 0 w 600370"/>
                <a:gd name="connsiteY74" fmla="*/ 174462 h 589292"/>
                <a:gd name="connsiteX75" fmla="*/ 300 w 600370"/>
                <a:gd name="connsiteY75" fmla="*/ 173263 h 589292"/>
                <a:gd name="connsiteX76" fmla="*/ 42022 w 600370"/>
                <a:gd name="connsiteY76" fmla="*/ 20983 h 589292"/>
                <a:gd name="connsiteX77" fmla="*/ 67835 w 600370"/>
                <a:gd name="connsiteY77" fmla="*/ 0 h 58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0370" h="589292">
                  <a:moveTo>
                    <a:pt x="66191" y="449008"/>
                  </a:moveTo>
                  <a:cubicBezTo>
                    <a:pt x="74570" y="449008"/>
                    <a:pt x="81363" y="455785"/>
                    <a:pt x="81363" y="464145"/>
                  </a:cubicBezTo>
                  <a:cubicBezTo>
                    <a:pt x="81363" y="472505"/>
                    <a:pt x="74570" y="479282"/>
                    <a:pt x="66191" y="479282"/>
                  </a:cubicBezTo>
                  <a:cubicBezTo>
                    <a:pt x="57812" y="479282"/>
                    <a:pt x="51019" y="472505"/>
                    <a:pt x="51019" y="464145"/>
                  </a:cubicBezTo>
                  <a:cubicBezTo>
                    <a:pt x="51019" y="455785"/>
                    <a:pt x="57812" y="449008"/>
                    <a:pt x="66191" y="449008"/>
                  </a:cubicBezTo>
                  <a:close/>
                  <a:moveTo>
                    <a:pt x="66332" y="314722"/>
                  </a:moveTo>
                  <a:cubicBezTo>
                    <a:pt x="74633" y="314722"/>
                    <a:pt x="81363" y="321499"/>
                    <a:pt x="81363" y="329859"/>
                  </a:cubicBezTo>
                  <a:cubicBezTo>
                    <a:pt x="81363" y="338219"/>
                    <a:pt x="74633" y="344996"/>
                    <a:pt x="66332" y="344996"/>
                  </a:cubicBezTo>
                  <a:cubicBezTo>
                    <a:pt x="58031" y="344996"/>
                    <a:pt x="51301" y="338219"/>
                    <a:pt x="51301" y="329859"/>
                  </a:cubicBezTo>
                  <a:cubicBezTo>
                    <a:pt x="51301" y="321499"/>
                    <a:pt x="58031" y="314722"/>
                    <a:pt x="66332" y="314722"/>
                  </a:cubicBezTo>
                  <a:close/>
                  <a:moveTo>
                    <a:pt x="534323" y="308724"/>
                  </a:moveTo>
                  <a:cubicBezTo>
                    <a:pt x="573952" y="333004"/>
                    <a:pt x="600370" y="376768"/>
                    <a:pt x="600370" y="426527"/>
                  </a:cubicBezTo>
                  <a:cubicBezTo>
                    <a:pt x="600370" y="497268"/>
                    <a:pt x="546932" y="555720"/>
                    <a:pt x="478184" y="563813"/>
                  </a:cubicBezTo>
                  <a:lnTo>
                    <a:pt x="478184" y="589292"/>
                  </a:lnTo>
                  <a:lnTo>
                    <a:pt x="412737" y="548526"/>
                  </a:lnTo>
                  <a:lnTo>
                    <a:pt x="478184" y="507759"/>
                  </a:lnTo>
                  <a:lnTo>
                    <a:pt x="478184" y="530840"/>
                  </a:lnTo>
                  <a:cubicBezTo>
                    <a:pt x="528920" y="523047"/>
                    <a:pt x="567647" y="479283"/>
                    <a:pt x="567647" y="426527"/>
                  </a:cubicBezTo>
                  <a:cubicBezTo>
                    <a:pt x="567647" y="382463"/>
                    <a:pt x="540628" y="344694"/>
                    <a:pt x="502501" y="328807"/>
                  </a:cubicBezTo>
                  <a:close/>
                  <a:moveTo>
                    <a:pt x="445459" y="263491"/>
                  </a:moveTo>
                  <a:lnTo>
                    <a:pt x="510611" y="304257"/>
                  </a:lnTo>
                  <a:lnTo>
                    <a:pt x="445459" y="345024"/>
                  </a:lnTo>
                  <a:lnTo>
                    <a:pt x="445459" y="321943"/>
                  </a:lnTo>
                  <a:cubicBezTo>
                    <a:pt x="394717" y="329736"/>
                    <a:pt x="355686" y="373500"/>
                    <a:pt x="355686" y="426556"/>
                  </a:cubicBezTo>
                  <a:cubicBezTo>
                    <a:pt x="355686" y="470320"/>
                    <a:pt x="382708" y="508089"/>
                    <a:pt x="421139" y="523976"/>
                  </a:cubicBezTo>
                  <a:lnTo>
                    <a:pt x="389313" y="544059"/>
                  </a:lnTo>
                  <a:cubicBezTo>
                    <a:pt x="349681" y="519779"/>
                    <a:pt x="323260" y="476015"/>
                    <a:pt x="323260" y="426556"/>
                  </a:cubicBezTo>
                  <a:cubicBezTo>
                    <a:pt x="323260" y="355515"/>
                    <a:pt x="376703" y="297063"/>
                    <a:pt x="445459" y="288970"/>
                  </a:cubicBezTo>
                  <a:close/>
                  <a:moveTo>
                    <a:pt x="66332" y="180436"/>
                  </a:moveTo>
                  <a:cubicBezTo>
                    <a:pt x="74633" y="180436"/>
                    <a:pt x="81363" y="187149"/>
                    <a:pt x="81363" y="195431"/>
                  </a:cubicBezTo>
                  <a:cubicBezTo>
                    <a:pt x="81363" y="203713"/>
                    <a:pt x="74633" y="210426"/>
                    <a:pt x="66332" y="210426"/>
                  </a:cubicBezTo>
                  <a:cubicBezTo>
                    <a:pt x="58031" y="210426"/>
                    <a:pt x="51301" y="203713"/>
                    <a:pt x="51301" y="195431"/>
                  </a:cubicBezTo>
                  <a:cubicBezTo>
                    <a:pt x="51301" y="187149"/>
                    <a:pt x="58031" y="180436"/>
                    <a:pt x="66332" y="180436"/>
                  </a:cubicBezTo>
                  <a:close/>
                  <a:moveTo>
                    <a:pt x="67835" y="0"/>
                  </a:moveTo>
                  <a:lnTo>
                    <a:pt x="394104" y="0"/>
                  </a:lnTo>
                  <a:cubicBezTo>
                    <a:pt x="406710" y="0"/>
                    <a:pt x="418417" y="9592"/>
                    <a:pt x="419617" y="20983"/>
                  </a:cubicBezTo>
                  <a:lnTo>
                    <a:pt x="461639" y="173263"/>
                  </a:lnTo>
                  <a:cubicBezTo>
                    <a:pt x="461639" y="173563"/>
                    <a:pt x="461639" y="173862"/>
                    <a:pt x="461639" y="174462"/>
                  </a:cubicBezTo>
                  <a:lnTo>
                    <a:pt x="461639" y="216429"/>
                  </a:lnTo>
                  <a:cubicBezTo>
                    <a:pt x="461639" y="226021"/>
                    <a:pt x="458338" y="234714"/>
                    <a:pt x="452935" y="241609"/>
                  </a:cubicBezTo>
                  <a:lnTo>
                    <a:pt x="434925" y="230518"/>
                  </a:lnTo>
                  <a:cubicBezTo>
                    <a:pt x="438527" y="226920"/>
                    <a:pt x="440929" y="221824"/>
                    <a:pt x="440929" y="216429"/>
                  </a:cubicBezTo>
                  <a:lnTo>
                    <a:pt x="440929" y="174462"/>
                  </a:lnTo>
                  <a:cubicBezTo>
                    <a:pt x="440929" y="162771"/>
                    <a:pt x="431324" y="153479"/>
                    <a:pt x="419918" y="153479"/>
                  </a:cubicBezTo>
                  <a:lnTo>
                    <a:pt x="42022" y="153479"/>
                  </a:lnTo>
                  <a:cubicBezTo>
                    <a:pt x="30315" y="153479"/>
                    <a:pt x="21011" y="162771"/>
                    <a:pt x="21011" y="174462"/>
                  </a:cubicBezTo>
                  <a:lnTo>
                    <a:pt x="21011" y="216429"/>
                  </a:lnTo>
                  <a:cubicBezTo>
                    <a:pt x="21011" y="227820"/>
                    <a:pt x="30315" y="237412"/>
                    <a:pt x="42022" y="237412"/>
                  </a:cubicBezTo>
                  <a:lnTo>
                    <a:pt x="419918" y="237412"/>
                  </a:lnTo>
                  <a:cubicBezTo>
                    <a:pt x="420818" y="237412"/>
                    <a:pt x="422019" y="236813"/>
                    <a:pt x="422919" y="236813"/>
                  </a:cubicBezTo>
                  <a:lnTo>
                    <a:pt x="422919" y="270386"/>
                  </a:lnTo>
                  <a:cubicBezTo>
                    <a:pt x="407911" y="273983"/>
                    <a:pt x="394104" y="280278"/>
                    <a:pt x="381197" y="287772"/>
                  </a:cubicBezTo>
                  <a:lnTo>
                    <a:pt x="42022" y="287772"/>
                  </a:lnTo>
                  <a:cubicBezTo>
                    <a:pt x="30315" y="287772"/>
                    <a:pt x="21011" y="297365"/>
                    <a:pt x="21011" y="308756"/>
                  </a:cubicBezTo>
                  <a:lnTo>
                    <a:pt x="21011" y="350722"/>
                  </a:lnTo>
                  <a:cubicBezTo>
                    <a:pt x="21011" y="362413"/>
                    <a:pt x="30315" y="371706"/>
                    <a:pt x="42022" y="371706"/>
                  </a:cubicBezTo>
                  <a:lnTo>
                    <a:pt x="310360" y="371706"/>
                  </a:lnTo>
                  <a:cubicBezTo>
                    <a:pt x="304657" y="387593"/>
                    <a:pt x="301656" y="404680"/>
                    <a:pt x="301056" y="422366"/>
                  </a:cubicBezTo>
                  <a:lnTo>
                    <a:pt x="42022" y="422366"/>
                  </a:lnTo>
                  <a:cubicBezTo>
                    <a:pt x="30315" y="422366"/>
                    <a:pt x="21011" y="431658"/>
                    <a:pt x="21011" y="443349"/>
                  </a:cubicBezTo>
                  <a:lnTo>
                    <a:pt x="21011" y="485016"/>
                  </a:lnTo>
                  <a:cubicBezTo>
                    <a:pt x="21011" y="496707"/>
                    <a:pt x="30315" y="506000"/>
                    <a:pt x="42022" y="506000"/>
                  </a:cubicBezTo>
                  <a:lnTo>
                    <a:pt x="322067" y="506000"/>
                  </a:lnTo>
                  <a:cubicBezTo>
                    <a:pt x="326269" y="513494"/>
                    <a:pt x="331371" y="520388"/>
                    <a:pt x="336774" y="526983"/>
                  </a:cubicBezTo>
                  <a:lnTo>
                    <a:pt x="42022" y="526983"/>
                  </a:lnTo>
                  <a:cubicBezTo>
                    <a:pt x="18910" y="526983"/>
                    <a:pt x="0" y="508098"/>
                    <a:pt x="0" y="485016"/>
                  </a:cubicBezTo>
                  <a:lnTo>
                    <a:pt x="0" y="443049"/>
                  </a:lnTo>
                  <a:cubicBezTo>
                    <a:pt x="0" y="442750"/>
                    <a:pt x="300" y="442450"/>
                    <a:pt x="300" y="441850"/>
                  </a:cubicBezTo>
                  <a:lnTo>
                    <a:pt x="11106" y="378900"/>
                  </a:lnTo>
                  <a:cubicBezTo>
                    <a:pt x="4202" y="371406"/>
                    <a:pt x="0" y="361514"/>
                    <a:pt x="0" y="350722"/>
                  </a:cubicBezTo>
                  <a:lnTo>
                    <a:pt x="0" y="308756"/>
                  </a:lnTo>
                  <a:cubicBezTo>
                    <a:pt x="0" y="308456"/>
                    <a:pt x="300" y="307856"/>
                    <a:pt x="300" y="307557"/>
                  </a:cubicBezTo>
                  <a:lnTo>
                    <a:pt x="11106" y="244606"/>
                  </a:lnTo>
                  <a:cubicBezTo>
                    <a:pt x="4202" y="237112"/>
                    <a:pt x="0" y="227220"/>
                    <a:pt x="0" y="216429"/>
                  </a:cubicBezTo>
                  <a:lnTo>
                    <a:pt x="0" y="174462"/>
                  </a:lnTo>
                  <a:cubicBezTo>
                    <a:pt x="0" y="173862"/>
                    <a:pt x="300" y="173563"/>
                    <a:pt x="300" y="173263"/>
                  </a:cubicBezTo>
                  <a:lnTo>
                    <a:pt x="42022" y="20983"/>
                  </a:lnTo>
                  <a:cubicBezTo>
                    <a:pt x="43522" y="9592"/>
                    <a:pt x="54928" y="0"/>
                    <a:pt x="67835" y="0"/>
                  </a:cubicBezTo>
                  <a:close/>
                </a:path>
              </a:pathLst>
            </a:custGeom>
            <a:solidFill>
              <a:srgbClr val="0099FF"/>
            </a:solidFill>
            <a:ln>
              <a:solidFill>
                <a:srgbClr val="0099FF"/>
              </a:solidFill>
            </a:ln>
          </p:spPr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5DE77088-A4A4-452D-943A-EAC19D96C493}"/>
                </a:ext>
              </a:extLst>
            </p:cNvPr>
            <p:cNvSpPr/>
            <p:nvPr/>
          </p:nvSpPr>
          <p:spPr>
            <a:xfrm>
              <a:off x="15171065" y="1321538"/>
              <a:ext cx="1449929" cy="1449929"/>
            </a:xfrm>
            <a:prstGeom prst="ellipse">
              <a:avLst/>
            </a:prstGeom>
            <a:grpFill/>
            <a:ln w="571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901688C-A466-4E5C-B0D1-19D083D2997F}"/>
              </a:ext>
            </a:extLst>
          </p:cNvPr>
          <p:cNvGrpSpPr/>
          <p:nvPr/>
        </p:nvGrpSpPr>
        <p:grpSpPr>
          <a:xfrm>
            <a:off x="6849233" y="4152829"/>
            <a:ext cx="540000" cy="540000"/>
            <a:chOff x="18931386" y="2873049"/>
            <a:chExt cx="1449929" cy="1449929"/>
          </a:xfrm>
          <a:noFill/>
        </p:grpSpPr>
        <p:sp>
          <p:nvSpPr>
            <p:cNvPr id="33" name="web-search_74903">
              <a:extLst>
                <a:ext uri="{FF2B5EF4-FFF2-40B4-BE49-F238E27FC236}">
                  <a16:creationId xmlns:a16="http://schemas.microsoft.com/office/drawing/2014/main" xmlns="" id="{B21D07B8-E656-442C-8C60-0333DC37CC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37569" y="3276516"/>
              <a:ext cx="867984" cy="754303"/>
            </a:xfrm>
            <a:custGeom>
              <a:avLst/>
              <a:gdLst>
                <a:gd name="connsiteX0" fmla="*/ 468425 w 609570"/>
                <a:gd name="connsiteY0" fmla="*/ 313388 h 529735"/>
                <a:gd name="connsiteX1" fmla="*/ 397381 w 609570"/>
                <a:gd name="connsiteY1" fmla="*/ 384321 h 529735"/>
                <a:gd name="connsiteX2" fmla="*/ 468425 w 609570"/>
                <a:gd name="connsiteY2" fmla="*/ 455255 h 529735"/>
                <a:gd name="connsiteX3" fmla="*/ 539470 w 609570"/>
                <a:gd name="connsiteY3" fmla="*/ 384321 h 529735"/>
                <a:gd name="connsiteX4" fmla="*/ 468425 w 609570"/>
                <a:gd name="connsiteY4" fmla="*/ 313388 h 529735"/>
                <a:gd name="connsiteX5" fmla="*/ 468425 w 609570"/>
                <a:gd name="connsiteY5" fmla="*/ 285014 h 529735"/>
                <a:gd name="connsiteX6" fmla="*/ 567887 w 609570"/>
                <a:gd name="connsiteY6" fmla="*/ 384321 h 529735"/>
                <a:gd name="connsiteX7" fmla="*/ 556639 w 609570"/>
                <a:gd name="connsiteY7" fmla="*/ 430310 h 529735"/>
                <a:gd name="connsiteX8" fmla="*/ 553915 w 609570"/>
                <a:gd name="connsiteY8" fmla="*/ 435394 h 529735"/>
                <a:gd name="connsiteX9" fmla="*/ 601515 w 609570"/>
                <a:gd name="connsiteY9" fmla="*/ 482683 h 529735"/>
                <a:gd name="connsiteX10" fmla="*/ 609567 w 609570"/>
                <a:gd name="connsiteY10" fmla="*/ 502071 h 529735"/>
                <a:gd name="connsiteX11" fmla="*/ 601633 w 609570"/>
                <a:gd name="connsiteY11" fmla="*/ 521578 h 529735"/>
                <a:gd name="connsiteX12" fmla="*/ 582096 w 609570"/>
                <a:gd name="connsiteY12" fmla="*/ 529735 h 529735"/>
                <a:gd name="connsiteX13" fmla="*/ 562677 w 609570"/>
                <a:gd name="connsiteY13" fmla="*/ 521696 h 529735"/>
                <a:gd name="connsiteX14" fmla="*/ 513657 w 609570"/>
                <a:gd name="connsiteY14" fmla="*/ 472988 h 529735"/>
                <a:gd name="connsiteX15" fmla="*/ 508684 w 609570"/>
                <a:gd name="connsiteY15" fmla="*/ 475116 h 529735"/>
                <a:gd name="connsiteX16" fmla="*/ 468425 w 609570"/>
                <a:gd name="connsiteY16" fmla="*/ 483747 h 529735"/>
                <a:gd name="connsiteX17" fmla="*/ 368845 w 609570"/>
                <a:gd name="connsiteY17" fmla="*/ 384321 h 529735"/>
                <a:gd name="connsiteX18" fmla="*/ 468425 w 609570"/>
                <a:gd name="connsiteY18" fmla="*/ 285014 h 529735"/>
                <a:gd name="connsiteX19" fmla="*/ 214632 w 609570"/>
                <a:gd name="connsiteY19" fmla="*/ 275770 h 529735"/>
                <a:gd name="connsiteX20" fmla="*/ 408821 w 609570"/>
                <a:gd name="connsiteY20" fmla="*/ 275770 h 529735"/>
                <a:gd name="connsiteX21" fmla="*/ 410479 w 609570"/>
                <a:gd name="connsiteY21" fmla="*/ 275888 h 529735"/>
                <a:gd name="connsiteX22" fmla="*/ 361576 w 609570"/>
                <a:gd name="connsiteY22" fmla="*/ 323119 h 529735"/>
                <a:gd name="connsiteX23" fmla="*/ 214632 w 609570"/>
                <a:gd name="connsiteY23" fmla="*/ 323119 h 529735"/>
                <a:gd name="connsiteX24" fmla="*/ 190950 w 609570"/>
                <a:gd name="connsiteY24" fmla="*/ 299445 h 529735"/>
                <a:gd name="connsiteX25" fmla="*/ 214632 w 609570"/>
                <a:gd name="connsiteY25" fmla="*/ 275770 h 529735"/>
                <a:gd name="connsiteX26" fmla="*/ 136157 w 609570"/>
                <a:gd name="connsiteY26" fmla="*/ 270689 h 529735"/>
                <a:gd name="connsiteX27" fmla="*/ 164913 w 609570"/>
                <a:gd name="connsiteY27" fmla="*/ 299445 h 529735"/>
                <a:gd name="connsiteX28" fmla="*/ 136157 w 609570"/>
                <a:gd name="connsiteY28" fmla="*/ 328201 h 529735"/>
                <a:gd name="connsiteX29" fmla="*/ 107401 w 609570"/>
                <a:gd name="connsiteY29" fmla="*/ 299445 h 529735"/>
                <a:gd name="connsiteX30" fmla="*/ 136157 w 609570"/>
                <a:gd name="connsiteY30" fmla="*/ 270689 h 529735"/>
                <a:gd name="connsiteX31" fmla="*/ 214631 w 609570"/>
                <a:gd name="connsiteY31" fmla="*/ 181212 h 529735"/>
                <a:gd name="connsiteX32" fmla="*/ 408814 w 609570"/>
                <a:gd name="connsiteY32" fmla="*/ 181212 h 529735"/>
                <a:gd name="connsiteX33" fmla="*/ 432495 w 609570"/>
                <a:gd name="connsiteY33" fmla="*/ 204851 h 529735"/>
                <a:gd name="connsiteX34" fmla="*/ 408814 w 609570"/>
                <a:gd name="connsiteY34" fmla="*/ 228491 h 529735"/>
                <a:gd name="connsiteX35" fmla="*/ 214631 w 609570"/>
                <a:gd name="connsiteY35" fmla="*/ 228491 h 529735"/>
                <a:gd name="connsiteX36" fmla="*/ 190950 w 609570"/>
                <a:gd name="connsiteY36" fmla="*/ 204851 h 529735"/>
                <a:gd name="connsiteX37" fmla="*/ 214631 w 609570"/>
                <a:gd name="connsiteY37" fmla="*/ 181212 h 529735"/>
                <a:gd name="connsiteX38" fmla="*/ 136157 w 609570"/>
                <a:gd name="connsiteY38" fmla="*/ 176131 h 529735"/>
                <a:gd name="connsiteX39" fmla="*/ 164913 w 609570"/>
                <a:gd name="connsiteY39" fmla="*/ 204851 h 529735"/>
                <a:gd name="connsiteX40" fmla="*/ 136157 w 609570"/>
                <a:gd name="connsiteY40" fmla="*/ 233571 h 529735"/>
                <a:gd name="connsiteX41" fmla="*/ 107401 w 609570"/>
                <a:gd name="connsiteY41" fmla="*/ 204851 h 529735"/>
                <a:gd name="connsiteX42" fmla="*/ 136157 w 609570"/>
                <a:gd name="connsiteY42" fmla="*/ 176131 h 529735"/>
                <a:gd name="connsiteX43" fmla="*/ 15748 w 609570"/>
                <a:gd name="connsiteY43" fmla="*/ 0 h 529735"/>
                <a:gd name="connsiteX44" fmla="*/ 500389 w 609570"/>
                <a:gd name="connsiteY44" fmla="*/ 0 h 529735"/>
                <a:gd name="connsiteX45" fmla="*/ 516256 w 609570"/>
                <a:gd name="connsiteY45" fmla="*/ 15724 h 529735"/>
                <a:gd name="connsiteX46" fmla="*/ 516256 w 609570"/>
                <a:gd name="connsiteY46" fmla="*/ 271089 h 529735"/>
                <a:gd name="connsiteX47" fmla="*/ 484641 w 609570"/>
                <a:gd name="connsiteY47" fmla="*/ 262459 h 529735"/>
                <a:gd name="connsiteX48" fmla="*/ 484641 w 609570"/>
                <a:gd name="connsiteY48" fmla="*/ 121416 h 529735"/>
                <a:gd name="connsiteX49" fmla="*/ 31615 w 609570"/>
                <a:gd name="connsiteY49" fmla="*/ 121416 h 529735"/>
                <a:gd name="connsiteX50" fmla="*/ 31615 w 609570"/>
                <a:gd name="connsiteY50" fmla="*/ 393215 h 529735"/>
                <a:gd name="connsiteX51" fmla="*/ 345513 w 609570"/>
                <a:gd name="connsiteY51" fmla="*/ 393215 h 529735"/>
                <a:gd name="connsiteX52" fmla="*/ 352025 w 609570"/>
                <a:gd name="connsiteY52" fmla="*/ 424663 h 529735"/>
                <a:gd name="connsiteX53" fmla="*/ 15748 w 609570"/>
                <a:gd name="connsiteY53" fmla="*/ 424663 h 529735"/>
                <a:gd name="connsiteX54" fmla="*/ 0 w 609570"/>
                <a:gd name="connsiteY54" fmla="*/ 408939 h 529735"/>
                <a:gd name="connsiteX55" fmla="*/ 0 w 609570"/>
                <a:gd name="connsiteY55" fmla="*/ 15724 h 529735"/>
                <a:gd name="connsiteX56" fmla="*/ 15748 w 609570"/>
                <a:gd name="connsiteY56" fmla="*/ 0 h 5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9570" h="529735">
                  <a:moveTo>
                    <a:pt x="468425" y="313388"/>
                  </a:moveTo>
                  <a:cubicBezTo>
                    <a:pt x="429233" y="313388"/>
                    <a:pt x="397381" y="345190"/>
                    <a:pt x="397381" y="384321"/>
                  </a:cubicBezTo>
                  <a:cubicBezTo>
                    <a:pt x="397381" y="423453"/>
                    <a:pt x="429233" y="455255"/>
                    <a:pt x="468425" y="455255"/>
                  </a:cubicBezTo>
                  <a:cubicBezTo>
                    <a:pt x="507618" y="455255"/>
                    <a:pt x="539470" y="423453"/>
                    <a:pt x="539470" y="384321"/>
                  </a:cubicBezTo>
                  <a:cubicBezTo>
                    <a:pt x="539470" y="345308"/>
                    <a:pt x="507618" y="313388"/>
                    <a:pt x="468425" y="313388"/>
                  </a:cubicBezTo>
                  <a:close/>
                  <a:moveTo>
                    <a:pt x="468425" y="285014"/>
                  </a:moveTo>
                  <a:cubicBezTo>
                    <a:pt x="523248" y="285014"/>
                    <a:pt x="567887" y="329584"/>
                    <a:pt x="567887" y="384321"/>
                  </a:cubicBezTo>
                  <a:cubicBezTo>
                    <a:pt x="567887" y="400518"/>
                    <a:pt x="564098" y="416005"/>
                    <a:pt x="556639" y="430310"/>
                  </a:cubicBezTo>
                  <a:lnTo>
                    <a:pt x="553915" y="435394"/>
                  </a:lnTo>
                  <a:lnTo>
                    <a:pt x="601515" y="482683"/>
                  </a:lnTo>
                  <a:cubicBezTo>
                    <a:pt x="606725" y="487884"/>
                    <a:pt x="609567" y="494741"/>
                    <a:pt x="609567" y="502071"/>
                  </a:cubicBezTo>
                  <a:cubicBezTo>
                    <a:pt x="609685" y="509519"/>
                    <a:pt x="606843" y="516376"/>
                    <a:pt x="601633" y="521578"/>
                  </a:cubicBezTo>
                  <a:cubicBezTo>
                    <a:pt x="596423" y="526780"/>
                    <a:pt x="589437" y="529735"/>
                    <a:pt x="582096" y="529735"/>
                  </a:cubicBezTo>
                  <a:cubicBezTo>
                    <a:pt x="574755" y="529735"/>
                    <a:pt x="567887" y="526898"/>
                    <a:pt x="562677" y="521696"/>
                  </a:cubicBezTo>
                  <a:lnTo>
                    <a:pt x="513657" y="472988"/>
                  </a:lnTo>
                  <a:lnTo>
                    <a:pt x="508684" y="475116"/>
                  </a:lnTo>
                  <a:cubicBezTo>
                    <a:pt x="495896" y="480791"/>
                    <a:pt x="482397" y="483747"/>
                    <a:pt x="468425" y="483747"/>
                  </a:cubicBezTo>
                  <a:cubicBezTo>
                    <a:pt x="413484" y="483747"/>
                    <a:pt x="368845" y="439177"/>
                    <a:pt x="368845" y="384321"/>
                  </a:cubicBezTo>
                  <a:cubicBezTo>
                    <a:pt x="368845" y="329584"/>
                    <a:pt x="413484" y="285014"/>
                    <a:pt x="468425" y="285014"/>
                  </a:cubicBezTo>
                  <a:close/>
                  <a:moveTo>
                    <a:pt x="214632" y="275770"/>
                  </a:moveTo>
                  <a:lnTo>
                    <a:pt x="408821" y="275770"/>
                  </a:lnTo>
                  <a:cubicBezTo>
                    <a:pt x="409413" y="275770"/>
                    <a:pt x="409887" y="275770"/>
                    <a:pt x="410479" y="275888"/>
                  </a:cubicBezTo>
                  <a:cubicBezTo>
                    <a:pt x="390113" y="286661"/>
                    <a:pt x="373180" y="303114"/>
                    <a:pt x="361576" y="323119"/>
                  </a:cubicBezTo>
                  <a:lnTo>
                    <a:pt x="214632" y="323119"/>
                  </a:lnTo>
                  <a:cubicBezTo>
                    <a:pt x="201607" y="323119"/>
                    <a:pt x="190950" y="312466"/>
                    <a:pt x="190950" y="299445"/>
                  </a:cubicBezTo>
                  <a:cubicBezTo>
                    <a:pt x="190950" y="286305"/>
                    <a:pt x="201607" y="275770"/>
                    <a:pt x="214632" y="275770"/>
                  </a:cubicBezTo>
                  <a:close/>
                  <a:moveTo>
                    <a:pt x="136157" y="270689"/>
                  </a:moveTo>
                  <a:cubicBezTo>
                    <a:pt x="152039" y="270689"/>
                    <a:pt x="164913" y="283563"/>
                    <a:pt x="164913" y="299445"/>
                  </a:cubicBezTo>
                  <a:cubicBezTo>
                    <a:pt x="164913" y="315327"/>
                    <a:pt x="152039" y="328201"/>
                    <a:pt x="136157" y="328201"/>
                  </a:cubicBezTo>
                  <a:cubicBezTo>
                    <a:pt x="120275" y="328201"/>
                    <a:pt x="107401" y="315327"/>
                    <a:pt x="107401" y="299445"/>
                  </a:cubicBezTo>
                  <a:cubicBezTo>
                    <a:pt x="107401" y="283563"/>
                    <a:pt x="120275" y="270689"/>
                    <a:pt x="136157" y="270689"/>
                  </a:cubicBezTo>
                  <a:close/>
                  <a:moveTo>
                    <a:pt x="214631" y="181212"/>
                  </a:moveTo>
                  <a:lnTo>
                    <a:pt x="408814" y="181212"/>
                  </a:lnTo>
                  <a:cubicBezTo>
                    <a:pt x="421957" y="181212"/>
                    <a:pt x="432495" y="191731"/>
                    <a:pt x="432495" y="204851"/>
                  </a:cubicBezTo>
                  <a:cubicBezTo>
                    <a:pt x="432495" y="217853"/>
                    <a:pt x="421957" y="228491"/>
                    <a:pt x="408814" y="228491"/>
                  </a:cubicBezTo>
                  <a:lnTo>
                    <a:pt x="214631" y="228491"/>
                  </a:lnTo>
                  <a:cubicBezTo>
                    <a:pt x="201606" y="228491"/>
                    <a:pt x="190950" y="217853"/>
                    <a:pt x="190950" y="204851"/>
                  </a:cubicBezTo>
                  <a:cubicBezTo>
                    <a:pt x="190950" y="191731"/>
                    <a:pt x="201606" y="181212"/>
                    <a:pt x="214631" y="181212"/>
                  </a:cubicBezTo>
                  <a:close/>
                  <a:moveTo>
                    <a:pt x="136157" y="176131"/>
                  </a:moveTo>
                  <a:cubicBezTo>
                    <a:pt x="152039" y="176131"/>
                    <a:pt x="164913" y="188989"/>
                    <a:pt x="164913" y="204851"/>
                  </a:cubicBezTo>
                  <a:cubicBezTo>
                    <a:pt x="164913" y="220713"/>
                    <a:pt x="152039" y="233571"/>
                    <a:pt x="136157" y="233571"/>
                  </a:cubicBezTo>
                  <a:cubicBezTo>
                    <a:pt x="120275" y="233571"/>
                    <a:pt x="107401" y="220713"/>
                    <a:pt x="107401" y="204851"/>
                  </a:cubicBezTo>
                  <a:cubicBezTo>
                    <a:pt x="107401" y="188989"/>
                    <a:pt x="120275" y="176131"/>
                    <a:pt x="136157" y="176131"/>
                  </a:cubicBezTo>
                  <a:close/>
                  <a:moveTo>
                    <a:pt x="15748" y="0"/>
                  </a:moveTo>
                  <a:lnTo>
                    <a:pt x="500389" y="0"/>
                  </a:lnTo>
                  <a:cubicBezTo>
                    <a:pt x="509152" y="0"/>
                    <a:pt x="516256" y="7093"/>
                    <a:pt x="516256" y="15724"/>
                  </a:cubicBezTo>
                  <a:lnTo>
                    <a:pt x="516256" y="271089"/>
                  </a:lnTo>
                  <a:cubicBezTo>
                    <a:pt x="506310" y="266833"/>
                    <a:pt x="495653" y="263995"/>
                    <a:pt x="484641" y="262459"/>
                  </a:cubicBezTo>
                  <a:lnTo>
                    <a:pt x="484641" y="121416"/>
                  </a:lnTo>
                  <a:lnTo>
                    <a:pt x="31615" y="121416"/>
                  </a:lnTo>
                  <a:lnTo>
                    <a:pt x="31615" y="393215"/>
                  </a:lnTo>
                  <a:lnTo>
                    <a:pt x="345513" y="393215"/>
                  </a:lnTo>
                  <a:cubicBezTo>
                    <a:pt x="346341" y="404210"/>
                    <a:pt x="348591" y="414732"/>
                    <a:pt x="352025" y="424663"/>
                  </a:cubicBezTo>
                  <a:lnTo>
                    <a:pt x="15748" y="424663"/>
                  </a:lnTo>
                  <a:cubicBezTo>
                    <a:pt x="7104" y="424663"/>
                    <a:pt x="0" y="417688"/>
                    <a:pt x="0" y="408939"/>
                  </a:cubicBezTo>
                  <a:lnTo>
                    <a:pt x="0" y="15724"/>
                  </a:lnTo>
                  <a:cubicBezTo>
                    <a:pt x="0" y="7093"/>
                    <a:pt x="7104" y="0"/>
                    <a:pt x="15748" y="0"/>
                  </a:cubicBezTo>
                  <a:close/>
                </a:path>
              </a:pathLst>
            </a:custGeom>
            <a:solidFill>
              <a:srgbClr val="0099FF"/>
            </a:solidFill>
            <a:ln>
              <a:solidFill>
                <a:srgbClr val="0099FF"/>
              </a:solidFill>
            </a:ln>
          </p:spPr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177F5F44-99F6-42C8-A41E-E946D3C61BAA}"/>
                </a:ext>
              </a:extLst>
            </p:cNvPr>
            <p:cNvSpPr/>
            <p:nvPr/>
          </p:nvSpPr>
          <p:spPr>
            <a:xfrm>
              <a:off x="18931386" y="2873049"/>
              <a:ext cx="1449929" cy="1449929"/>
            </a:xfrm>
            <a:prstGeom prst="ellipse">
              <a:avLst/>
            </a:prstGeom>
            <a:grpFill/>
            <a:ln w="571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8AA19B61-5A83-440E-9DC9-763BEF8F2670}"/>
              </a:ext>
            </a:extLst>
          </p:cNvPr>
          <p:cNvGrpSpPr/>
          <p:nvPr/>
        </p:nvGrpSpPr>
        <p:grpSpPr>
          <a:xfrm>
            <a:off x="6850574" y="5024753"/>
            <a:ext cx="540000" cy="540000"/>
            <a:chOff x="21956179" y="3776731"/>
            <a:chExt cx="1449929" cy="1449929"/>
          </a:xfrm>
          <a:noFill/>
        </p:grpSpPr>
        <p:sp>
          <p:nvSpPr>
            <p:cNvPr id="36" name="cursor_152610">
              <a:extLst>
                <a:ext uri="{FF2B5EF4-FFF2-40B4-BE49-F238E27FC236}">
                  <a16:creationId xmlns:a16="http://schemas.microsoft.com/office/drawing/2014/main" xmlns="" id="{82442813-47F0-4E2A-9FE0-754AD9CB45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21372" y="4036987"/>
              <a:ext cx="700311" cy="947423"/>
            </a:xfrm>
            <a:custGeom>
              <a:avLst/>
              <a:gdLst>
                <a:gd name="T0" fmla="*/ 3216 w 3247"/>
                <a:gd name="T1" fmla="*/ 3707 h 4400"/>
                <a:gd name="T2" fmla="*/ 2698 w 3247"/>
                <a:gd name="T3" fmla="*/ 2754 h 4400"/>
                <a:gd name="T4" fmla="*/ 3123 w 3247"/>
                <a:gd name="T5" fmla="*/ 2524 h 4400"/>
                <a:gd name="T6" fmla="*/ 3227 w 3247"/>
                <a:gd name="T7" fmla="*/ 2356 h 4400"/>
                <a:gd name="T8" fmla="*/ 3136 w 3247"/>
                <a:gd name="T9" fmla="*/ 2180 h 4400"/>
                <a:gd name="T10" fmla="*/ 2117 w 3247"/>
                <a:gd name="T11" fmla="*/ 1520 h 4400"/>
                <a:gd name="T12" fmla="*/ 2200 w 3247"/>
                <a:gd name="T13" fmla="*/ 1100 h 4400"/>
                <a:gd name="T14" fmla="*/ 1100 w 3247"/>
                <a:gd name="T15" fmla="*/ 0 h 4400"/>
                <a:gd name="T16" fmla="*/ 0 w 3247"/>
                <a:gd name="T17" fmla="*/ 1100 h 4400"/>
                <a:gd name="T18" fmla="*/ 898 w 3247"/>
                <a:gd name="T19" fmla="*/ 2182 h 4400"/>
                <a:gd name="T20" fmla="*/ 896 w 3247"/>
                <a:gd name="T21" fmla="*/ 3396 h 4400"/>
                <a:gd name="T22" fmla="*/ 994 w 3247"/>
                <a:gd name="T23" fmla="*/ 3568 h 4400"/>
                <a:gd name="T24" fmla="*/ 1191 w 3247"/>
                <a:gd name="T25" fmla="*/ 3572 h 4400"/>
                <a:gd name="T26" fmla="*/ 1616 w 3247"/>
                <a:gd name="T27" fmla="*/ 3342 h 4400"/>
                <a:gd name="T28" fmla="*/ 2133 w 3247"/>
                <a:gd name="T29" fmla="*/ 4295 h 4400"/>
                <a:gd name="T30" fmla="*/ 2309 w 3247"/>
                <a:gd name="T31" fmla="*/ 4400 h 4400"/>
                <a:gd name="T32" fmla="*/ 2404 w 3247"/>
                <a:gd name="T33" fmla="*/ 4376 h 4400"/>
                <a:gd name="T34" fmla="*/ 3136 w 3247"/>
                <a:gd name="T35" fmla="*/ 3979 h 4400"/>
                <a:gd name="T36" fmla="*/ 3232 w 3247"/>
                <a:gd name="T37" fmla="*/ 3860 h 4400"/>
                <a:gd name="T38" fmla="*/ 3216 w 3247"/>
                <a:gd name="T39" fmla="*/ 3707 h 4400"/>
                <a:gd name="T40" fmla="*/ 400 w 3247"/>
                <a:gd name="T41" fmla="*/ 1100 h 4400"/>
                <a:gd name="T42" fmla="*/ 1100 w 3247"/>
                <a:gd name="T43" fmla="*/ 400 h 4400"/>
                <a:gd name="T44" fmla="*/ 1800 w 3247"/>
                <a:gd name="T45" fmla="*/ 1100 h 4400"/>
                <a:gd name="T46" fmla="*/ 1772 w 3247"/>
                <a:gd name="T47" fmla="*/ 1297 h 4400"/>
                <a:gd name="T48" fmla="*/ 1208 w 3247"/>
                <a:gd name="T49" fmla="*/ 932 h 4400"/>
                <a:gd name="T50" fmla="*/ 1004 w 3247"/>
                <a:gd name="T51" fmla="*/ 924 h 4400"/>
                <a:gd name="T52" fmla="*/ 900 w 3247"/>
                <a:gd name="T53" fmla="*/ 1100 h 4400"/>
                <a:gd name="T54" fmla="*/ 899 w 3247"/>
                <a:gd name="T55" fmla="*/ 1771 h 4400"/>
                <a:gd name="T56" fmla="*/ 400 w 3247"/>
                <a:gd name="T57" fmla="*/ 1100 h 4400"/>
                <a:gd name="T58" fmla="*/ 2389 w 3247"/>
                <a:gd name="T59" fmla="*/ 3929 h 4400"/>
                <a:gd name="T60" fmla="*/ 1872 w 3247"/>
                <a:gd name="T61" fmla="*/ 2975 h 4400"/>
                <a:gd name="T62" fmla="*/ 1696 w 3247"/>
                <a:gd name="T63" fmla="*/ 2871 h 4400"/>
                <a:gd name="T64" fmla="*/ 1601 w 3247"/>
                <a:gd name="T65" fmla="*/ 2895 h 4400"/>
                <a:gd name="T66" fmla="*/ 1297 w 3247"/>
                <a:gd name="T67" fmla="*/ 3060 h 4400"/>
                <a:gd name="T68" fmla="*/ 1299 w 3247"/>
                <a:gd name="T69" fmla="*/ 1468 h 4400"/>
                <a:gd name="T70" fmla="*/ 1747 w 3247"/>
                <a:gd name="T71" fmla="*/ 1757 h 4400"/>
                <a:gd name="T72" fmla="*/ 1747 w 3247"/>
                <a:gd name="T73" fmla="*/ 1757 h 4400"/>
                <a:gd name="T74" fmla="*/ 1747 w 3247"/>
                <a:gd name="T75" fmla="*/ 1757 h 4400"/>
                <a:gd name="T76" fmla="*/ 2636 w 3247"/>
                <a:gd name="T77" fmla="*/ 2333 h 4400"/>
                <a:gd name="T78" fmla="*/ 2332 w 3247"/>
                <a:gd name="T79" fmla="*/ 2498 h 4400"/>
                <a:gd name="T80" fmla="*/ 2252 w 3247"/>
                <a:gd name="T81" fmla="*/ 2769 h 4400"/>
                <a:gd name="T82" fmla="*/ 2769 w 3247"/>
                <a:gd name="T83" fmla="*/ 3722 h 4400"/>
                <a:gd name="T84" fmla="*/ 2389 w 3247"/>
                <a:gd name="T85" fmla="*/ 3929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47" h="4400">
                  <a:moveTo>
                    <a:pt x="3216" y="3707"/>
                  </a:moveTo>
                  <a:lnTo>
                    <a:pt x="2698" y="2754"/>
                  </a:lnTo>
                  <a:lnTo>
                    <a:pt x="3123" y="2524"/>
                  </a:lnTo>
                  <a:cubicBezTo>
                    <a:pt x="3185" y="2490"/>
                    <a:pt x="3224" y="2426"/>
                    <a:pt x="3227" y="2356"/>
                  </a:cubicBezTo>
                  <a:cubicBezTo>
                    <a:pt x="3230" y="2285"/>
                    <a:pt x="3195" y="2218"/>
                    <a:pt x="3136" y="2180"/>
                  </a:cubicBezTo>
                  <a:lnTo>
                    <a:pt x="2117" y="1520"/>
                  </a:lnTo>
                  <a:cubicBezTo>
                    <a:pt x="2172" y="1388"/>
                    <a:pt x="2200" y="1246"/>
                    <a:pt x="2200" y="1100"/>
                  </a:cubicBezTo>
                  <a:cubicBezTo>
                    <a:pt x="2200" y="494"/>
                    <a:pt x="1706" y="0"/>
                    <a:pt x="1100" y="0"/>
                  </a:cubicBezTo>
                  <a:cubicBezTo>
                    <a:pt x="493" y="0"/>
                    <a:pt x="0" y="494"/>
                    <a:pt x="0" y="1100"/>
                  </a:cubicBezTo>
                  <a:cubicBezTo>
                    <a:pt x="0" y="1638"/>
                    <a:pt x="388" y="2086"/>
                    <a:pt x="898" y="2182"/>
                  </a:cubicBezTo>
                  <a:lnTo>
                    <a:pt x="896" y="3396"/>
                  </a:lnTo>
                  <a:cubicBezTo>
                    <a:pt x="896" y="3467"/>
                    <a:pt x="933" y="3532"/>
                    <a:pt x="994" y="3568"/>
                  </a:cubicBezTo>
                  <a:cubicBezTo>
                    <a:pt x="1054" y="3604"/>
                    <a:pt x="1129" y="3606"/>
                    <a:pt x="1191" y="3572"/>
                  </a:cubicBezTo>
                  <a:lnTo>
                    <a:pt x="1616" y="3342"/>
                  </a:lnTo>
                  <a:lnTo>
                    <a:pt x="2133" y="4295"/>
                  </a:lnTo>
                  <a:cubicBezTo>
                    <a:pt x="2169" y="4362"/>
                    <a:pt x="2238" y="4400"/>
                    <a:pt x="2309" y="4400"/>
                  </a:cubicBezTo>
                  <a:cubicBezTo>
                    <a:pt x="2341" y="4400"/>
                    <a:pt x="2374" y="4392"/>
                    <a:pt x="2404" y="4376"/>
                  </a:cubicBezTo>
                  <a:lnTo>
                    <a:pt x="3136" y="3979"/>
                  </a:lnTo>
                  <a:cubicBezTo>
                    <a:pt x="3182" y="3953"/>
                    <a:pt x="3217" y="3911"/>
                    <a:pt x="3232" y="3860"/>
                  </a:cubicBezTo>
                  <a:cubicBezTo>
                    <a:pt x="3247" y="3809"/>
                    <a:pt x="3241" y="3754"/>
                    <a:pt x="3216" y="3707"/>
                  </a:cubicBezTo>
                  <a:close/>
                  <a:moveTo>
                    <a:pt x="400" y="1100"/>
                  </a:moveTo>
                  <a:cubicBezTo>
                    <a:pt x="400" y="714"/>
                    <a:pt x="714" y="400"/>
                    <a:pt x="1100" y="400"/>
                  </a:cubicBezTo>
                  <a:cubicBezTo>
                    <a:pt x="1486" y="400"/>
                    <a:pt x="1800" y="714"/>
                    <a:pt x="1800" y="1100"/>
                  </a:cubicBezTo>
                  <a:cubicBezTo>
                    <a:pt x="1800" y="1167"/>
                    <a:pt x="1790" y="1234"/>
                    <a:pt x="1772" y="1297"/>
                  </a:cubicBezTo>
                  <a:lnTo>
                    <a:pt x="1208" y="932"/>
                  </a:lnTo>
                  <a:cubicBezTo>
                    <a:pt x="1147" y="893"/>
                    <a:pt x="1069" y="890"/>
                    <a:pt x="1004" y="924"/>
                  </a:cubicBezTo>
                  <a:cubicBezTo>
                    <a:pt x="940" y="959"/>
                    <a:pt x="900" y="1027"/>
                    <a:pt x="900" y="1100"/>
                  </a:cubicBezTo>
                  <a:lnTo>
                    <a:pt x="899" y="1771"/>
                  </a:lnTo>
                  <a:cubicBezTo>
                    <a:pt x="610" y="1684"/>
                    <a:pt x="400" y="1416"/>
                    <a:pt x="400" y="1100"/>
                  </a:cubicBezTo>
                  <a:close/>
                  <a:moveTo>
                    <a:pt x="2389" y="3929"/>
                  </a:moveTo>
                  <a:lnTo>
                    <a:pt x="1872" y="2975"/>
                  </a:lnTo>
                  <a:cubicBezTo>
                    <a:pt x="1835" y="2908"/>
                    <a:pt x="1767" y="2871"/>
                    <a:pt x="1696" y="2871"/>
                  </a:cubicBezTo>
                  <a:cubicBezTo>
                    <a:pt x="1664" y="2871"/>
                    <a:pt x="1631" y="2878"/>
                    <a:pt x="1601" y="2895"/>
                  </a:cubicBezTo>
                  <a:lnTo>
                    <a:pt x="1297" y="3060"/>
                  </a:lnTo>
                  <a:lnTo>
                    <a:pt x="1299" y="1468"/>
                  </a:lnTo>
                  <a:lnTo>
                    <a:pt x="1747" y="1757"/>
                  </a:lnTo>
                  <a:cubicBezTo>
                    <a:pt x="1747" y="1757"/>
                    <a:pt x="1747" y="1757"/>
                    <a:pt x="1747" y="1757"/>
                  </a:cubicBezTo>
                  <a:cubicBezTo>
                    <a:pt x="1747" y="1757"/>
                    <a:pt x="1747" y="1757"/>
                    <a:pt x="1747" y="1757"/>
                  </a:cubicBezTo>
                  <a:lnTo>
                    <a:pt x="2636" y="2333"/>
                  </a:lnTo>
                  <a:lnTo>
                    <a:pt x="2332" y="2498"/>
                  </a:lnTo>
                  <a:cubicBezTo>
                    <a:pt x="2235" y="2551"/>
                    <a:pt x="2199" y="2672"/>
                    <a:pt x="2252" y="2769"/>
                  </a:cubicBezTo>
                  <a:lnTo>
                    <a:pt x="2769" y="3722"/>
                  </a:lnTo>
                  <a:lnTo>
                    <a:pt x="2389" y="3929"/>
                  </a:lnTo>
                  <a:close/>
                </a:path>
              </a:pathLst>
            </a:custGeom>
            <a:solidFill>
              <a:srgbClr val="0099FF"/>
            </a:solidFill>
            <a:ln>
              <a:solidFill>
                <a:srgbClr val="0099FF"/>
              </a:solidFill>
            </a:ln>
          </p:spPr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271A1DD3-4114-4EDE-A71A-A55C3CE3EE5B}"/>
                </a:ext>
              </a:extLst>
            </p:cNvPr>
            <p:cNvSpPr/>
            <p:nvPr/>
          </p:nvSpPr>
          <p:spPr>
            <a:xfrm>
              <a:off x="21956179" y="3776731"/>
              <a:ext cx="1449929" cy="1449929"/>
            </a:xfrm>
            <a:prstGeom prst="ellipse">
              <a:avLst/>
            </a:prstGeom>
            <a:grpFill/>
            <a:ln w="571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eb97b05f74f40d0784d3a9c27b5756c1.jpg"/>
          <p:cNvPicPr>
            <a:picLocks noChangeAspect="1"/>
          </p:cNvPicPr>
          <p:nvPr/>
        </p:nvPicPr>
        <p:blipFill>
          <a:blip r:embed="rId3" cstate="print">
            <a:lum bright="24000"/>
          </a:blip>
          <a:stretch>
            <a:fillRect/>
          </a:stretch>
        </p:blipFill>
        <p:spPr>
          <a:xfrm>
            <a:off x="2295902" y="1696915"/>
            <a:ext cx="3002527" cy="46599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807569" y="2391506"/>
            <a:ext cx="2892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覆盖领域多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07575" y="3288325"/>
            <a:ext cx="2031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涉及区域广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07569" y="4176347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数据粒度细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33949" y="5055576"/>
            <a:ext cx="278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更新速度快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3549" y="2206215"/>
            <a:ext cx="1246386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2016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9" name="矩形 8"/>
          <p:cNvSpPr/>
          <p:nvPr/>
        </p:nvSpPr>
        <p:spPr>
          <a:xfrm>
            <a:off x="1384328" y="2206215"/>
            <a:ext cx="149763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北京地区</a:t>
            </a:r>
          </a:p>
        </p:txBody>
      </p:sp>
      <p:sp>
        <p:nvSpPr>
          <p:cNvPr id="10" name="矩形 9"/>
          <p:cNvSpPr/>
          <p:nvPr/>
        </p:nvSpPr>
        <p:spPr>
          <a:xfrm>
            <a:off x="2739303" y="2206215"/>
            <a:ext cx="799369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纺织</a:t>
            </a:r>
          </a:p>
        </p:txBody>
      </p:sp>
      <p:sp>
        <p:nvSpPr>
          <p:cNvPr id="11" name="矩形 10"/>
          <p:cNvSpPr/>
          <p:nvPr/>
        </p:nvSpPr>
        <p:spPr>
          <a:xfrm>
            <a:off x="3437572" y="2206215"/>
            <a:ext cx="799369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国有</a:t>
            </a:r>
          </a:p>
        </p:txBody>
      </p:sp>
      <p:sp>
        <p:nvSpPr>
          <p:cNvPr id="12" name="矩形 11"/>
          <p:cNvSpPr/>
          <p:nvPr/>
        </p:nvSpPr>
        <p:spPr>
          <a:xfrm>
            <a:off x="4122812" y="2206215"/>
            <a:ext cx="1820449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企业单位数</a:t>
            </a:r>
          </a:p>
        </p:txBody>
      </p:sp>
      <p:sp>
        <p:nvSpPr>
          <p:cNvPr id="13" name="矩形 12"/>
          <p:cNvSpPr/>
          <p:nvPr/>
        </p:nvSpPr>
        <p:spPr>
          <a:xfrm>
            <a:off x="2159538" y="3067209"/>
            <a:ext cx="16194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时间维度</a:t>
            </a:r>
          </a:p>
        </p:txBody>
      </p:sp>
      <p:sp>
        <p:nvSpPr>
          <p:cNvPr id="14" name="矩形 13"/>
          <p:cNvSpPr/>
          <p:nvPr/>
        </p:nvSpPr>
        <p:spPr>
          <a:xfrm>
            <a:off x="2159538" y="3705057"/>
            <a:ext cx="157650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地区维度</a:t>
            </a:r>
          </a:p>
        </p:txBody>
      </p:sp>
      <p:sp>
        <p:nvSpPr>
          <p:cNvPr id="15" name="矩形 14"/>
          <p:cNvSpPr/>
          <p:nvPr/>
        </p:nvSpPr>
        <p:spPr>
          <a:xfrm>
            <a:off x="2159538" y="4328790"/>
            <a:ext cx="157650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行业维度</a:t>
            </a:r>
          </a:p>
        </p:txBody>
      </p:sp>
      <p:sp>
        <p:nvSpPr>
          <p:cNvPr id="16" name="矩形 15"/>
          <p:cNvSpPr/>
          <p:nvPr/>
        </p:nvSpPr>
        <p:spPr>
          <a:xfrm>
            <a:off x="2159538" y="4952524"/>
            <a:ext cx="2906542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登记注册类型维度</a:t>
            </a:r>
          </a:p>
        </p:txBody>
      </p:sp>
      <p:sp>
        <p:nvSpPr>
          <p:cNvPr id="17" name="矩形 16"/>
          <p:cNvSpPr/>
          <p:nvPr/>
        </p:nvSpPr>
        <p:spPr>
          <a:xfrm>
            <a:off x="2159538" y="5576258"/>
            <a:ext cx="2906542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指标维度</a:t>
            </a:r>
          </a:p>
        </p:txBody>
      </p:sp>
      <p:sp>
        <p:nvSpPr>
          <p:cNvPr id="18" name="矩形 17"/>
          <p:cNvSpPr/>
          <p:nvPr/>
        </p:nvSpPr>
        <p:spPr>
          <a:xfrm>
            <a:off x="6489511" y="2206215"/>
            <a:ext cx="1246386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2017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</a:p>
        </p:txBody>
      </p:sp>
      <p:sp>
        <p:nvSpPr>
          <p:cNvPr id="19" name="矩形 18"/>
          <p:cNvSpPr/>
          <p:nvPr/>
        </p:nvSpPr>
        <p:spPr>
          <a:xfrm>
            <a:off x="7533437" y="2200863"/>
            <a:ext cx="83991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中国</a:t>
            </a:r>
          </a:p>
        </p:txBody>
      </p:sp>
      <p:sp>
        <p:nvSpPr>
          <p:cNvPr id="20" name="矩形 19"/>
          <p:cNvSpPr/>
          <p:nvPr/>
        </p:nvSpPr>
        <p:spPr>
          <a:xfrm>
            <a:off x="8204143" y="2200864"/>
            <a:ext cx="414132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从</a:t>
            </a:r>
          </a:p>
        </p:txBody>
      </p:sp>
      <p:sp>
        <p:nvSpPr>
          <p:cNvPr id="21" name="矩形 20"/>
          <p:cNvSpPr/>
          <p:nvPr/>
        </p:nvSpPr>
        <p:spPr>
          <a:xfrm>
            <a:off x="8561510" y="2191619"/>
            <a:ext cx="828427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德国</a:t>
            </a:r>
          </a:p>
        </p:txBody>
      </p:sp>
      <p:sp>
        <p:nvSpPr>
          <p:cNvPr id="22" name="矩形 21"/>
          <p:cNvSpPr/>
          <p:nvPr/>
        </p:nvSpPr>
        <p:spPr>
          <a:xfrm>
            <a:off x="9255731" y="2191619"/>
            <a:ext cx="1098415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进口</a:t>
            </a:r>
          </a:p>
        </p:txBody>
      </p:sp>
      <p:sp>
        <p:nvSpPr>
          <p:cNvPr id="23" name="矩形 22"/>
          <p:cNvSpPr/>
          <p:nvPr/>
        </p:nvSpPr>
        <p:spPr>
          <a:xfrm>
            <a:off x="10283799" y="2196097"/>
            <a:ext cx="952725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芯片</a:t>
            </a:r>
          </a:p>
        </p:txBody>
      </p:sp>
      <p:sp>
        <p:nvSpPr>
          <p:cNvPr id="24" name="矩形 23"/>
          <p:cNvSpPr/>
          <p:nvPr/>
        </p:nvSpPr>
        <p:spPr>
          <a:xfrm>
            <a:off x="10975059" y="2191619"/>
            <a:ext cx="1216941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总额</a:t>
            </a:r>
          </a:p>
        </p:txBody>
      </p:sp>
      <p:sp>
        <p:nvSpPr>
          <p:cNvPr id="25" name="矩形 24"/>
          <p:cNvSpPr/>
          <p:nvPr/>
        </p:nvSpPr>
        <p:spPr>
          <a:xfrm>
            <a:off x="8279891" y="3067209"/>
            <a:ext cx="16194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时间维度</a:t>
            </a:r>
          </a:p>
        </p:txBody>
      </p:sp>
      <p:sp>
        <p:nvSpPr>
          <p:cNvPr id="26" name="矩形 25"/>
          <p:cNvSpPr/>
          <p:nvPr/>
        </p:nvSpPr>
        <p:spPr>
          <a:xfrm>
            <a:off x="8279891" y="3705057"/>
            <a:ext cx="192909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统计国维度</a:t>
            </a:r>
          </a:p>
        </p:txBody>
      </p:sp>
      <p:sp>
        <p:nvSpPr>
          <p:cNvPr id="27" name="矩形 26"/>
          <p:cNvSpPr/>
          <p:nvPr/>
        </p:nvSpPr>
        <p:spPr>
          <a:xfrm>
            <a:off x="8279891" y="4328790"/>
            <a:ext cx="1929096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贸易国维度</a:t>
            </a:r>
          </a:p>
        </p:txBody>
      </p:sp>
      <p:sp>
        <p:nvSpPr>
          <p:cNvPr id="28" name="矩形 27"/>
          <p:cNvSpPr/>
          <p:nvPr/>
        </p:nvSpPr>
        <p:spPr>
          <a:xfrm>
            <a:off x="8279891" y="4952525"/>
            <a:ext cx="2906542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商品维度</a:t>
            </a:r>
          </a:p>
        </p:txBody>
      </p:sp>
      <p:sp>
        <p:nvSpPr>
          <p:cNvPr id="29" name="矩形 28"/>
          <p:cNvSpPr/>
          <p:nvPr/>
        </p:nvSpPr>
        <p:spPr>
          <a:xfrm>
            <a:off x="8279891" y="5576258"/>
            <a:ext cx="2906542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指标维度</a:t>
            </a:r>
          </a:p>
        </p:txBody>
      </p:sp>
      <p:sp>
        <p:nvSpPr>
          <p:cNvPr id="30" name="矩形 29"/>
          <p:cNvSpPr/>
          <p:nvPr/>
        </p:nvSpPr>
        <p:spPr>
          <a:xfrm>
            <a:off x="9915801" y="2191620"/>
            <a:ext cx="397043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</a:t>
            </a:r>
          </a:p>
        </p:txBody>
      </p:sp>
      <p:sp>
        <p:nvSpPr>
          <p:cNvPr id="31" name="矩形 30"/>
          <p:cNvSpPr/>
          <p:nvPr/>
        </p:nvSpPr>
        <p:spPr>
          <a:xfrm>
            <a:off x="5362576" y="6235129"/>
            <a:ext cx="4574180" cy="41549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进口金额</a:t>
            </a:r>
            <a:r>
              <a:rPr lang="en-US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进口数量</a:t>
            </a:r>
            <a:r>
              <a:rPr lang="en-US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进口净重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4082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5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00065 0.12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845 0.218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1957 0.2990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253 0.3900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1211 0.491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0208 0.12454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8581 0.21944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16992 0.3134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31471 0.40695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23034 0.48935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446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31263 0.487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439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6" grpId="0"/>
      <p:bldP spid="27" grpId="0"/>
      <p:bldP spid="28" grpId="0"/>
      <p:bldP spid="29" grpId="0"/>
      <p:bldP spid="30" grpId="0"/>
      <p:bldP spid="30" grpId="1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9500" y="2020922"/>
            <a:ext cx="10033001" cy="327782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利用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EPS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中国上市公司数据库，查出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2014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年度全国新上市公司数量最多的前三个省份（ 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）</a:t>
            </a:r>
            <a:endParaRPr lang="en-US" altLang="zh-CN" sz="30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pPr algn="just"/>
            <a:endParaRPr lang="zh-CN" altLang="zh-CN" sz="30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江苏、北京、广东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江苏、北京、天津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C.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江苏、北京、浙江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江苏、北京、重庆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95494" y="2474146"/>
            <a:ext cx="374461" cy="55399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zh-CN" sz="3300" dirty="0">
                <a:solidFill>
                  <a:srgbClr val="FF0000"/>
                </a:solidFill>
              </a:rPr>
              <a:t>A</a:t>
            </a:r>
            <a:endParaRPr kumimoji="1" lang="zh-CN" altLang="en-US" sz="3300" dirty="0">
              <a:solidFill>
                <a:srgbClr val="FF0000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32181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1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4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9500" y="2020922"/>
            <a:ext cx="10033001" cy="3739485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截止到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2016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年，我国共有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2596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所普通高等学校，其中江苏省高校数量有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166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所，位居全国第一。在以下江苏省各城市中普通高等学校数最多是（利用</a:t>
            </a:r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EPS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数据平台）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（ 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）</a:t>
            </a:r>
            <a:endParaRPr lang="en-US" altLang="zh-CN" sz="30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pPr algn="just"/>
            <a:endParaRPr lang="zh-CN" altLang="zh-CN" sz="30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无锡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苏州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徐州</a:t>
            </a:r>
          </a:p>
          <a:p>
            <a:pPr algn="just"/>
            <a:r>
              <a:rPr lang="en-US" altLang="zh-CN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30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南通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941610" y="2934636"/>
            <a:ext cx="374461" cy="55399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zh-CN" sz="3300" dirty="0">
                <a:solidFill>
                  <a:srgbClr val="FF0000"/>
                </a:solidFill>
              </a:rPr>
              <a:t>B</a:t>
            </a:r>
            <a:endParaRPr kumimoji="1" lang="zh-CN" altLang="en-US" sz="3300" dirty="0">
              <a:solidFill>
                <a:srgbClr val="FF0000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233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2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1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65312" y="1729402"/>
            <a:ext cx="10982740" cy="34932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just">
              <a:defRPr sz="6000" kern="1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驴，一种可爱又能干活的动物，在中国还有其它两种更重要的用途：驴肉火烧和阿胶。特别是近几年随着对颜值重要性的认识不断提升，阿胶因传说中的“补血、养颜”之功效持续火爆，东阿阿胶的出厂价从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2010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年初的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460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元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公斤一路攀升到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2017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年底的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3600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元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公斤，但依然供不应求。据估计全国每年阿胶产量为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5000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吨，需要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400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万张驴皮，而中国的驴存栏量已不足以负担如此庞大的消费需求，中国厂家在全世界疯狂买驴。那么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2016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年，仅从存栏量上来考虑，国内厂家最应该去哪个国家买驴？（ </a:t>
            </a:r>
            <a:r>
              <a:rPr lang="en-US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zh-CN" sz="28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） </a:t>
            </a:r>
            <a:endParaRPr lang="en-US" altLang="en-US" sz="28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文本"/>
          <p:cNvSpPr txBox="1"/>
          <p:nvPr/>
        </p:nvSpPr>
        <p:spPr>
          <a:xfrm>
            <a:off x="238812" y="380458"/>
            <a:ext cx="485743" cy="327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62699" y="4687389"/>
            <a:ext cx="374461" cy="55399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zh-CN" sz="3300" dirty="0">
                <a:solidFill>
                  <a:srgbClr val="FF0000"/>
                </a:solidFill>
              </a:rPr>
              <a:t>B</a:t>
            </a:r>
            <a:endParaRPr kumimoji="1" lang="zh-CN" altLang="en-US" sz="33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8771" y="5761570"/>
            <a:ext cx="1063971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</a:t>
            </a:r>
            <a:r>
              <a:rPr lang="zh-CN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尼日尔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</a:t>
            </a:r>
            <a:r>
              <a:rPr lang="zh-CN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埃塞俄比亚 </a:t>
            </a:r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C.</a:t>
            </a:r>
            <a:r>
              <a:rPr lang="zh-CN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巴基斯坦 </a:t>
            </a:r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</a:t>
            </a:r>
            <a:r>
              <a:rPr lang="zh-CN" altLang="zh-CN" sz="2800" kern="100" dirty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墨西哥 </a:t>
            </a:r>
            <a:endParaRPr lang="zh-CN" altLang="en-US" sz="28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233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3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3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65312" y="1729402"/>
            <a:ext cx="10982740" cy="907941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just">
              <a:defRPr sz="6000" kern="1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2017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月，雄安新区正式设立，被定为国家的“千年大计”。雄安新区所辖地区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2015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年城镇固定资产投资完成额为（  ）亿元。</a:t>
            </a:r>
            <a:r>
              <a:rPr lang="zh-CN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 </a:t>
            </a:r>
            <a:endParaRPr lang="en-US" altLang="en-US" sz="28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文本"/>
          <p:cNvSpPr txBox="1"/>
          <p:nvPr/>
        </p:nvSpPr>
        <p:spPr>
          <a:xfrm>
            <a:off x="238812" y="380458"/>
            <a:ext cx="485743" cy="327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34699" y="2132447"/>
            <a:ext cx="398507" cy="55399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zh-CN" sz="3300" dirty="0" smtClean="0">
                <a:solidFill>
                  <a:srgbClr val="FF0000"/>
                </a:solidFill>
              </a:rPr>
              <a:t>C</a:t>
            </a:r>
            <a:endParaRPr kumimoji="1" lang="zh-CN" altLang="en-US" sz="33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3618" y="3125947"/>
            <a:ext cx="1063971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A.197.0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B.204.0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 C.212.0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D.223.0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233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4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3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65312" y="1729402"/>
            <a:ext cx="10982740" cy="133882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just">
              <a:defRPr sz="6000" kern="1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中国汽车市场近些年持续火爆，私人汽车拥有量速度攀升，导致一些地方出台汽车限购措施。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2015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年我国私人汽车拥有量是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2000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年的多少倍？（  ）</a:t>
            </a:r>
            <a:endParaRPr lang="en-US" altLang="en-US" sz="28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文本"/>
          <p:cNvSpPr txBox="1"/>
          <p:nvPr/>
        </p:nvSpPr>
        <p:spPr>
          <a:xfrm>
            <a:off x="238812" y="380458"/>
            <a:ext cx="485743" cy="327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47346" y="2562753"/>
            <a:ext cx="374461" cy="55399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kumimoji="1" lang="en-US" altLang="zh-CN" sz="3300" dirty="0" smtClean="0">
                <a:solidFill>
                  <a:srgbClr val="FF0000"/>
                </a:solidFill>
              </a:rPr>
              <a:t>A</a:t>
            </a:r>
            <a:endParaRPr kumimoji="1" lang="zh-CN" altLang="en-US" sz="33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3618" y="3314205"/>
            <a:ext cx="1063971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A.22.5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倍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B.23.5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倍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 C.24.5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倍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D.25.5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倍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233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5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3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65312" y="1729402"/>
            <a:ext cx="10982740" cy="263149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just">
              <a:defRPr sz="6000" kern="1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海南省海口市龙华区法院通过大数据分析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26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年来的离婚案件数据发现，半数婚姻遭遇“七年之痒”、家暴占比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21.3%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；吸毒赌博酗酒等占比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17.3%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；出轨占比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15.3%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；异地占比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10.5%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，其他导致离婚的原因还包括经济纠纷、父母介入、重男轻女、婆媳不和、性生活不和谐、情感疏忽、沉迷游戏、患病残废等因素。用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80/20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法分析“离婚办理服务（件）”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31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个地区中占比在总计中的</a:t>
            </a:r>
            <a:r>
              <a:rPr lang="en-US" altLang="zh-CN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20%</a:t>
            </a:r>
            <a:r>
              <a:rPr lang="zh-CN" altLang="en-US" sz="28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</a:rPr>
              <a:t>的地区为（  ）</a:t>
            </a:r>
            <a:endParaRPr lang="en-US" altLang="en-US" sz="2800" dirty="0">
              <a:solidFill>
                <a:srgbClr val="0099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文本"/>
          <p:cNvSpPr txBox="1"/>
          <p:nvPr/>
        </p:nvSpPr>
        <p:spPr>
          <a:xfrm>
            <a:off x="238812" y="380458"/>
            <a:ext cx="485743" cy="327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9488" y="4806829"/>
            <a:ext cx="10639710" cy="47705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/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A.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新疆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青海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 C.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四川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黑龙江</a:t>
            </a:r>
            <a:r>
              <a:rPr lang="zh-CN" altLang="zh-CN" sz="2800" kern="100" dirty="0" smtClean="0">
                <a:solidFill>
                  <a:srgbClr val="0099FF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kern="100" dirty="0">
              <a:solidFill>
                <a:srgbClr val="0099FF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2427287" y="401638"/>
            <a:ext cx="23335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例题</a:t>
            </a:r>
            <a:r>
              <a:rPr lang="en-US" altLang="zh-CN" sz="36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6</a:t>
            </a:r>
            <a:endParaRPr lang="zh-CN" altLang="en-US" sz="36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13" name="Picture 9" descr="C:\Users\Administrator\Desktop\图片1_副本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123095" y="0"/>
            <a:ext cx="1317277" cy="13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3859213" y="1530350"/>
            <a:ext cx="4473575" cy="3857625"/>
            <a:chOff x="0" y="0"/>
            <a:chExt cx="3495842" cy="3013656"/>
          </a:xfrm>
        </p:grpSpPr>
        <p:sp>
          <p:nvSpPr>
            <p:cNvPr id="57347" name="六边形 23"/>
            <p:cNvSpPr>
              <a:spLocks noChangeArrowheads="1"/>
            </p:cNvSpPr>
            <p:nvPr/>
          </p:nvSpPr>
          <p:spPr bwMode="auto">
            <a:xfrm rot="2040000">
              <a:off x="1" y="0"/>
              <a:ext cx="3495841" cy="3013656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>
                <a:alpha val="7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sz="4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7348" name="六边形 16"/>
            <p:cNvSpPr>
              <a:spLocks noChangeArrowheads="1"/>
            </p:cNvSpPr>
            <p:nvPr/>
          </p:nvSpPr>
          <p:spPr bwMode="auto">
            <a:xfrm>
              <a:off x="0" y="0"/>
              <a:ext cx="3495841" cy="3013656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>
                <a:alpha val="7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CN" altLang="en-US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     </a:t>
              </a:r>
              <a:r>
                <a:rPr lang="en-US" altLang="zh-CN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End</a:t>
              </a:r>
              <a:r>
                <a:rPr lang="zh-CN" altLang="en-US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！</a:t>
              </a:r>
            </a:p>
            <a:p>
              <a:pPr algn="ctr" eaLnBrk="1" hangingPunct="1">
                <a:buFont typeface="Arial" pitchFamily="34" charset="0"/>
                <a:buNone/>
              </a:pPr>
              <a:r>
                <a:rPr lang="zh-CN" altLang="en-US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 </a:t>
              </a:r>
              <a:r>
                <a:rPr lang="en-US" altLang="zh-CN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Thank</a:t>
              </a:r>
              <a:r>
                <a:rPr lang="zh-CN" altLang="en-US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 </a:t>
              </a:r>
              <a:r>
                <a:rPr lang="en-US" altLang="zh-CN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you</a:t>
              </a:r>
              <a:r>
                <a:rPr lang="zh-CN" altLang="en-US" sz="4800">
                  <a:solidFill>
                    <a:srgbClr val="FF0000"/>
                  </a:solidFill>
                  <a:latin typeface="Times New Roman" pitchFamily="18" charset="0"/>
                  <a:sym typeface="Rockwell Std" pitchFamily="2" charset="0"/>
                </a:rPr>
                <a:t>！</a:t>
              </a:r>
              <a:endParaRPr lang="en-US" altLang="zh-CN" sz="4800">
                <a:solidFill>
                  <a:srgbClr val="FF0000"/>
                </a:solidFill>
                <a:latin typeface="Times New Roman" pitchFamily="18" charset="0"/>
                <a:sym typeface="Rockwell Std" pitchFamily="2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-141972" y="440574"/>
            <a:ext cx="7200000" cy="7200000"/>
          </a:xfrm>
          <a:prstGeom prst="ellipse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-282633" y="0"/>
            <a:ext cx="6217920" cy="789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6" name="文本框 1"/>
          <p:cNvSpPr txBox="1">
            <a:spLocks noChangeArrowheads="1"/>
          </p:cNvSpPr>
          <p:nvPr/>
        </p:nvSpPr>
        <p:spPr bwMode="auto">
          <a:xfrm>
            <a:off x="2427288" y="401638"/>
            <a:ext cx="37766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覆盖领域多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54301" y="2660733"/>
            <a:ext cx="2880000" cy="2880000"/>
          </a:xfrm>
          <a:prstGeom prst="ellips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latin typeface="黑体" pitchFamily="49" charset="-122"/>
                <a:ea typeface="黑体" pitchFamily="49" charset="-122"/>
              </a:rPr>
              <a:t>九大研究系列</a:t>
            </a:r>
            <a:endParaRPr lang="zh-CN" altLang="en-US" sz="4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38812" y="1745244"/>
            <a:ext cx="4680000" cy="4680000"/>
          </a:xfrm>
          <a:prstGeom prst="ellipse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430450" y="2177015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全球经济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34800" y="3247725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国内普查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046505" y="4490475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金融市场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34100" y="4472000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黑体" pitchFamily="49" charset="-122"/>
                <a:ea typeface="黑体" pitchFamily="49" charset="-122"/>
              </a:rPr>
              <a:t>区域＆县域</a:t>
            </a:r>
            <a:endParaRPr lang="zh-CN" altLang="en-US" sz="1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413360" y="5619165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产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业经济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148030" y="2167666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贸易外经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765799" y="1556766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宏观经济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152664" y="5609253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社会民生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020308" y="3227415"/>
            <a:ext cx="1168400" cy="419100"/>
          </a:xfrm>
          <a:prstGeom prst="round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mtClean="0">
                <a:latin typeface="黑体" pitchFamily="49" charset="-122"/>
                <a:ea typeface="黑体" pitchFamily="49" charset="-122"/>
              </a:rPr>
              <a:t>重点行业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" name="组合 19">
            <a:extLst>
              <a:ext uri="{FF2B5EF4-FFF2-40B4-BE49-F238E27FC236}">
                <a16:creationId xmlns="" xmlns:a16="http://schemas.microsoft.com/office/drawing/2014/main" id="{C7EFC870-2674-48FB-A378-339C1EC41817}"/>
              </a:ext>
            </a:extLst>
          </p:cNvPr>
          <p:cNvGrpSpPr>
            <a:grpSpLocks noChangeAspect="1"/>
          </p:cNvGrpSpPr>
          <p:nvPr/>
        </p:nvGrpSpPr>
        <p:grpSpPr>
          <a:xfrm>
            <a:off x="6488811" y="2190510"/>
            <a:ext cx="679612" cy="3689762"/>
            <a:chOff x="12642730" y="4505061"/>
            <a:chExt cx="1091804" cy="6949894"/>
          </a:xfrm>
        </p:grpSpPr>
        <p:sp>
          <p:nvSpPr>
            <p:cNvPr id="22" name="椭圆 21">
              <a:extLst>
                <a:ext uri="{FF2B5EF4-FFF2-40B4-BE49-F238E27FC236}">
                  <a16:creationId xmlns="" xmlns:a16="http://schemas.microsoft.com/office/drawing/2014/main" id="{75B6F327-AD28-442C-9699-147D301A5EE5}"/>
                </a:ext>
              </a:extLst>
            </p:cNvPr>
            <p:cNvSpPr/>
            <p:nvPr/>
          </p:nvSpPr>
          <p:spPr>
            <a:xfrm>
              <a:off x="12642730" y="4505061"/>
              <a:ext cx="462675" cy="5424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8E407713-A5D9-443B-9499-F32ABC9120C6}"/>
                </a:ext>
              </a:extLst>
            </p:cNvPr>
            <p:cNvSpPr/>
            <p:nvPr/>
          </p:nvSpPr>
          <p:spPr>
            <a:xfrm>
              <a:off x="13271858" y="6605948"/>
              <a:ext cx="462675" cy="5424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="" xmlns:a16="http://schemas.microsoft.com/office/drawing/2014/main" id="{93746198-FEBD-44BC-A50C-3ED4552DE228}"/>
                </a:ext>
              </a:extLst>
            </p:cNvPr>
            <p:cNvSpPr/>
            <p:nvPr/>
          </p:nvSpPr>
          <p:spPr>
            <a:xfrm>
              <a:off x="13271859" y="8907404"/>
              <a:ext cx="462675" cy="5424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DC02ABEC-C110-4A1C-8448-0982007BE3C4}"/>
                </a:ext>
              </a:extLst>
            </p:cNvPr>
            <p:cNvSpPr/>
            <p:nvPr/>
          </p:nvSpPr>
          <p:spPr>
            <a:xfrm>
              <a:off x="12669437" y="10912489"/>
              <a:ext cx="462675" cy="5424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16459" y="2111429"/>
            <a:ext cx="44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包含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89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个数据库，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300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多个子库</a:t>
            </a:r>
            <a:endParaRPr lang="zh-CN" altLang="en-US" sz="24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2327" y="3208706"/>
            <a:ext cx="504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数据总量超过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50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亿条，每年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亿新增</a:t>
            </a:r>
            <a:endParaRPr lang="zh-CN" altLang="en-US" sz="24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32339" y="4422360"/>
            <a:ext cx="394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15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亿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统计指标时间序列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33076" y="5503018"/>
            <a:ext cx="3460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40+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领域，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30+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一级学科</a:t>
            </a:r>
            <a:endParaRPr lang="zh-CN" altLang="en-US" sz="24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6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2772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38" y="1742739"/>
            <a:ext cx="1648659" cy="511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4418" y="279700"/>
            <a:ext cx="1646696" cy="206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2998" y="182879"/>
            <a:ext cx="1552351" cy="171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6461" y="225352"/>
            <a:ext cx="1459060" cy="253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43141" y="1772155"/>
            <a:ext cx="1382693" cy="251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6006" y="3393086"/>
            <a:ext cx="1501030" cy="91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05707" y="4346089"/>
            <a:ext cx="1711412" cy="251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45237" y="5456171"/>
            <a:ext cx="2230867" cy="140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12205" y="2528046"/>
            <a:ext cx="1701612" cy="14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9720" y="2130013"/>
            <a:ext cx="3528833" cy="307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直接连接符 46"/>
          <p:cNvCxnSpPr>
            <a:stCxn id="1028" idx="3"/>
          </p:cNvCxnSpPr>
          <p:nvPr/>
        </p:nvCxnSpPr>
        <p:spPr>
          <a:xfrm>
            <a:off x="4271114" y="1312434"/>
            <a:ext cx="763465" cy="12694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272907" y="3250603"/>
            <a:ext cx="374397" cy="1057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2261227" y="4078942"/>
            <a:ext cx="2364561" cy="197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>
            <a:off x="5185186" y="4907281"/>
            <a:ext cx="141970" cy="6329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>
            <a:off x="6228678" y="1852109"/>
            <a:ext cx="120456" cy="353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7336715" y="1400288"/>
            <a:ext cx="1088644" cy="11815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8057478" y="3013935"/>
            <a:ext cx="2315015" cy="3316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H="1">
            <a:off x="8100508" y="3853032"/>
            <a:ext cx="314093" cy="256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flipH="1" flipV="1">
            <a:off x="7702475" y="4808668"/>
            <a:ext cx="722884" cy="7799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4" name="文本框 1"/>
          <p:cNvSpPr txBox="1">
            <a:spLocks noChangeArrowheads="1"/>
          </p:cNvSpPr>
          <p:nvPr/>
        </p:nvSpPr>
        <p:spPr bwMode="auto">
          <a:xfrm>
            <a:off x="2427288" y="401638"/>
            <a:ext cx="4508500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1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涉及区域广</a:t>
            </a:r>
            <a:endParaRPr lang="zh-CN" altLang="en-US" sz="2800" dirty="0">
              <a:solidFill>
                <a:srgbClr val="01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3795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3796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形 3" descr="方向">
            <a:extLst>
              <a:ext uri="{FF2B5EF4-FFF2-40B4-BE49-F238E27FC236}">
                <a16:creationId xmlns:a16="http://schemas.microsoft.com/office/drawing/2014/main" xmlns="" id="{5DECDADF-6680-4D3C-819A-289909B62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14000" contrast="82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78358" y="2383148"/>
            <a:ext cx="900000" cy="900000"/>
          </a:xfrm>
          <a:prstGeom prst="rect">
            <a:avLst/>
          </a:prstGeom>
        </p:spPr>
      </p:pic>
      <p:pic>
        <p:nvPicPr>
          <p:cNvPr id="42" name="图形 5" descr="带标记的地图">
            <a:extLst>
              <a:ext uri="{FF2B5EF4-FFF2-40B4-BE49-F238E27FC236}">
                <a16:creationId xmlns:a16="http://schemas.microsoft.com/office/drawing/2014/main" xmlns="" id="{DD5D5D2C-00F3-4678-AE44-624815CF5E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12000" contrast="86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99972" y="2383635"/>
            <a:ext cx="900000" cy="900000"/>
          </a:xfrm>
          <a:prstGeom prst="rect">
            <a:avLst/>
          </a:prstGeom>
        </p:spPr>
      </p:pic>
      <p:pic>
        <p:nvPicPr>
          <p:cNvPr id="46" name="图形 7" descr="世界">
            <a:extLst>
              <a:ext uri="{FF2B5EF4-FFF2-40B4-BE49-F238E27FC236}">
                <a16:creationId xmlns:a16="http://schemas.microsoft.com/office/drawing/2014/main" xmlns="" id="{7186DE50-65DE-4732-A2E9-8CDB9D17E9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12000" contrast="86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89217" y="2371925"/>
            <a:ext cx="900000" cy="90000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2194566" y="2264895"/>
            <a:ext cx="1080000" cy="1080000"/>
          </a:xfrm>
          <a:prstGeom prst="round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>
            <a:off x="5512201" y="2276616"/>
            <a:ext cx="1080000" cy="1080000"/>
          </a:xfrm>
          <a:prstGeom prst="round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8789976" y="2248481"/>
            <a:ext cx="1080000" cy="1080000"/>
          </a:xfrm>
          <a:prstGeom prst="round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378633" y="3727932"/>
            <a:ext cx="2729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31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省（直辖市、自治区）</a:t>
            </a: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300+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市（地、州、盟）</a:t>
            </a: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2800+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县（市、区、旗）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80671" y="3725593"/>
            <a:ext cx="2574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400+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特定区域类别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经济特区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保税区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出口加工区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保税物流园区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保税港区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综合保税区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44377" y="3725590"/>
            <a:ext cx="257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200+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国家（地区）</a:t>
            </a:r>
            <a:b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若干特定区域与组织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1092200" y="1200150"/>
            <a:ext cx="1099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文本框 1"/>
          <p:cNvSpPr txBox="1">
            <a:spLocks noChangeArrowheads="1"/>
          </p:cNvSpPr>
          <p:nvPr/>
        </p:nvSpPr>
        <p:spPr bwMode="auto">
          <a:xfrm>
            <a:off x="2452688" y="401638"/>
            <a:ext cx="6875462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0099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数据粒度细</a:t>
            </a:r>
            <a:endParaRPr lang="zh-CN" altLang="en-US" sz="2800" dirty="0">
              <a:solidFill>
                <a:srgbClr val="0099FF"/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34819" name="AutoShape 2"/>
          <p:cNvSpPr>
            <a:spLocks noChangeArrowheads="1"/>
          </p:cNvSpPr>
          <p:nvPr/>
        </p:nvSpPr>
        <p:spPr bwMode="auto">
          <a:xfrm rot="5400000">
            <a:off x="-57944" y="-57944"/>
            <a:ext cx="2506663" cy="2514601"/>
          </a:xfrm>
          <a:prstGeom prst="rtTriangle">
            <a:avLst/>
          </a:prstGeom>
          <a:solidFill>
            <a:srgbClr val="0099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sym typeface="Calibri" pitchFamily="34" charset="0"/>
            </a:endParaRPr>
          </a:p>
        </p:txBody>
      </p:sp>
      <p:pic>
        <p:nvPicPr>
          <p:cNvPr id="34820" name="Picture 3" descr="logowhite-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69850"/>
            <a:ext cx="15541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/>
          <p:nvPr/>
        </p:nvGrpSpPr>
        <p:grpSpPr>
          <a:xfrm>
            <a:off x="4913982" y="2784023"/>
            <a:ext cx="1080000" cy="1080000"/>
            <a:chOff x="3570825" y="3196716"/>
            <a:chExt cx="756510" cy="756510"/>
          </a:xfrm>
          <a:solidFill>
            <a:schemeClr val="accent5">
              <a:lumMod val="40000"/>
              <a:lumOff val="60000"/>
            </a:schemeClr>
          </a:solidFill>
          <a:effectLst/>
        </p:grpSpPr>
        <p:sp>
          <p:nvSpPr>
            <p:cNvPr id="14" name="泪滴形 13"/>
            <p:cNvSpPr/>
            <p:nvPr/>
          </p:nvSpPr>
          <p:spPr>
            <a:xfrm rot="5400000">
              <a:off x="3570825" y="3196716"/>
              <a:ext cx="756510" cy="756510"/>
            </a:xfrm>
            <a:prstGeom prst="teardrop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03558" y="3413279"/>
              <a:ext cx="291046" cy="32338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88799" y="2815555"/>
            <a:ext cx="1080000" cy="1080000"/>
            <a:chOff x="4419984" y="3196716"/>
            <a:chExt cx="756510" cy="756510"/>
          </a:xfrm>
          <a:solidFill>
            <a:schemeClr val="accent5">
              <a:lumMod val="40000"/>
              <a:lumOff val="60000"/>
            </a:schemeClr>
          </a:solidFill>
          <a:effectLst/>
        </p:grpSpPr>
        <p:sp>
          <p:nvSpPr>
            <p:cNvPr id="17" name="泪滴形 16"/>
            <p:cNvSpPr/>
            <p:nvPr/>
          </p:nvSpPr>
          <p:spPr>
            <a:xfrm rot="10800000">
              <a:off x="4419984" y="3196716"/>
              <a:ext cx="756510" cy="756510"/>
            </a:xfrm>
            <a:prstGeom prst="teardrop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60014" y="3413280"/>
              <a:ext cx="276448" cy="32338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929753" y="4029019"/>
            <a:ext cx="1080000" cy="1080000"/>
            <a:chOff x="3570825" y="4047600"/>
            <a:chExt cx="756510" cy="756510"/>
          </a:xfrm>
          <a:solidFill>
            <a:schemeClr val="accent5">
              <a:lumMod val="40000"/>
              <a:lumOff val="60000"/>
            </a:schemeClr>
          </a:solidFill>
          <a:effectLst/>
        </p:grpSpPr>
        <p:sp>
          <p:nvSpPr>
            <p:cNvPr id="20" name="泪滴形 19"/>
            <p:cNvSpPr/>
            <p:nvPr/>
          </p:nvSpPr>
          <p:spPr>
            <a:xfrm>
              <a:off x="3570825" y="4047600"/>
              <a:ext cx="756510" cy="756510"/>
            </a:xfrm>
            <a:prstGeom prst="teardrop">
              <a:avLst/>
            </a:pr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1978" y="4264162"/>
              <a:ext cx="274203" cy="32338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泪滴形 22"/>
          <p:cNvSpPr/>
          <p:nvPr/>
        </p:nvSpPr>
        <p:spPr>
          <a:xfrm rot="16200000">
            <a:off x="6188790" y="4076322"/>
            <a:ext cx="1080000" cy="1080000"/>
          </a:xfrm>
          <a:prstGeom prst="teardrop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115878" y="1536981"/>
            <a:ext cx="2160000" cy="2160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700+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国民经济行业小类</a:t>
            </a:r>
            <a:endParaRPr lang="zh-CN" altLang="en-US" b="1" dirty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832210" y="1497986"/>
            <a:ext cx="2160000" cy="2160000"/>
          </a:xfrm>
          <a:prstGeom prst="ellipse">
            <a:avLst/>
          </a:prstGeom>
          <a:solidFill>
            <a:srgbClr val="00B0F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8000+</a:t>
            </a: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HS8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位码商品</a:t>
            </a:r>
            <a:endParaRPr lang="zh-CN" altLang="en-US" b="1" dirty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15906" y="4256361"/>
            <a:ext cx="2160000" cy="2160000"/>
          </a:xfrm>
          <a:prstGeom prst="ellipse">
            <a:avLst/>
          </a:prstGeom>
          <a:solidFill>
            <a:srgbClr val="00B0F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300+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工业产品</a:t>
            </a:r>
            <a:endParaRPr lang="en-US" altLang="zh-CN" b="1" dirty="0" smtClean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700+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高校</a:t>
            </a:r>
            <a:endParaRPr lang="zh-CN" altLang="en-US" b="1" dirty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863769" y="4287889"/>
            <a:ext cx="2160000" cy="2160000"/>
          </a:xfrm>
          <a:prstGeom prst="ellipse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endParaRPr lang="zh-CN" altLang="en-US" b="1" dirty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7258" y="4382807"/>
            <a:ext cx="18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46843" y="5081680"/>
            <a:ext cx="178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3000+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上市公司</a:t>
            </a:r>
            <a:endParaRPr lang="en-US" altLang="zh-CN" b="1" dirty="0" smtClean="0">
              <a:solidFill>
                <a:schemeClr val="bg1"/>
              </a:solidFill>
              <a:latin typeface="HelveticaNeueLT Pro 67 MdCn" pitchFamily="34" charset="0"/>
              <a:ea typeface="微软雅黑" pitchFamily="34" charset="-122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50+</a:t>
            </a:r>
            <a:r>
              <a:rPr lang="zh-CN" altLang="en-US" b="1" dirty="0" smtClean="0">
                <a:solidFill>
                  <a:schemeClr val="bg1"/>
                </a:solidFill>
                <a:latin typeface="HelveticaNeueLT Pro 67 MdCn" pitchFamily="34" charset="0"/>
                <a:ea typeface="微软雅黑" pitchFamily="34" charset="-122"/>
              </a:rPr>
              <a:t>肿瘤</a:t>
            </a:r>
          </a:p>
          <a:p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5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2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*8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custom20193305_4*l_h_x*1_1_1"/>
  <p:tag name="KSO_WM_TEMPLATE_CATEGORY" val="custom"/>
  <p:tag name="KSO_WM_TEMPLATE_INDEX" val="2019330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*8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custom20193305_4*l_h_x*1_1_1"/>
  <p:tag name="KSO_WM_TEMPLATE_CATEGORY" val="custom"/>
  <p:tag name="KSO_WM_TEMPLATE_INDEX" val="2019330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*8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custom20193305_4*l_h_x*1_1_1"/>
  <p:tag name="KSO_WM_TEMPLATE_CATEGORY" val="custom"/>
  <p:tag name="KSO_WM_TEMPLATE_INDEX" val="2019330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41_3*l_h_i*1_2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41_3*l_h_i*1_4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98941"/>
  <p:tag name="KSO_WM_SLIDE_ID" val="diagram20198941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713.253*233.223"/>
  <p:tag name="KSO_WM_SLIDE_POSITION" val="123.374*216.091"/>
  <p:tag name="KSO_WM_TAG_VERSION" val="1.0"/>
  <p:tag name="KSO_WM_DIAGRAM_GROUP_CODE" val="l1-1"/>
  <p:tag name="KSO_WM_SLIDE_DIAGTYPE" val="l"/>
  <p:tag name="KSO_WM_SLIDE_LAYOUT" val="a_f_l"/>
  <p:tag name="KSO_WM_SLIDE_LAYOUT_CNT" val="1_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41_3*l_h_i*1_1_2"/>
  <p:tag name="KSO_WM_TEMPLATE_CATEGORY" val="diagram"/>
  <p:tag name="KSO_WM_TEMPLATE_INDEX" val="2019894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FFFFFF"/>
      </a:hlink>
      <a:folHlink>
        <a:srgbClr val="FFFF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FFFFFF"/>
      </a:hlink>
      <a:folHlink>
        <a:srgbClr val="FFFF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FFFFFF"/>
      </a:hlink>
      <a:folHlink>
        <a:srgbClr val="FFFFFF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3271</Words>
  <Application>Microsoft Office PowerPoint</Application>
  <PresentationFormat>自定义</PresentationFormat>
  <Paragraphs>297</Paragraphs>
  <Slides>57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59" baseType="lpstr">
      <vt:lpstr>Office 主题</vt:lpstr>
      <vt:lpstr>7_Office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跨库数据收集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Administrator</cp:lastModifiedBy>
  <cp:revision>137</cp:revision>
  <dcterms:created xsi:type="dcterms:W3CDTF">2016-01-20T05:12:19Z</dcterms:created>
  <dcterms:modified xsi:type="dcterms:W3CDTF">2021-11-03T05:09:08Z</dcterms:modified>
</cp:coreProperties>
</file>