
<file path=[Content_Types].xml><?xml version="1.0" encoding="utf-8"?>
<Types xmlns="http://schemas.openxmlformats.org/package/2006/content-types">
  <Default Extension="jpeg" ContentType="image/jpeg"/>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5"/>
  </p:handoutMasterIdLst>
  <p:sldIdLst>
    <p:sldId id="422" r:id="rId3"/>
    <p:sldId id="421" r:id="rId5"/>
    <p:sldId id="423" r:id="rId6"/>
    <p:sldId id="452" r:id="rId7"/>
    <p:sldId id="495" r:id="rId8"/>
    <p:sldId id="456" r:id="rId9"/>
    <p:sldId id="496" r:id="rId10"/>
    <p:sldId id="497" r:id="rId11"/>
    <p:sldId id="498" r:id="rId12"/>
    <p:sldId id="457" r:id="rId13"/>
    <p:sldId id="499" r:id="rId14"/>
    <p:sldId id="500" r:id="rId15"/>
    <p:sldId id="501" r:id="rId16"/>
    <p:sldId id="503" r:id="rId17"/>
    <p:sldId id="504" r:id="rId18"/>
    <p:sldId id="505" r:id="rId19"/>
    <p:sldId id="506" r:id="rId20"/>
    <p:sldId id="507" r:id="rId21"/>
    <p:sldId id="508" r:id="rId22"/>
    <p:sldId id="517" r:id="rId23"/>
    <p:sldId id="509" r:id="rId24"/>
    <p:sldId id="516" r:id="rId25"/>
    <p:sldId id="515" r:id="rId26"/>
    <p:sldId id="514" r:id="rId27"/>
    <p:sldId id="513" r:id="rId28"/>
    <p:sldId id="512" r:id="rId29"/>
    <p:sldId id="523" r:id="rId30"/>
    <p:sldId id="511" r:id="rId31"/>
    <p:sldId id="519" r:id="rId32"/>
    <p:sldId id="520" r:id="rId33"/>
    <p:sldId id="455" r:id="rId34"/>
  </p:sldIdLst>
  <p:sldSz cx="12192000" cy="6858000"/>
  <p:notesSz cx="6858000" cy="9144000"/>
  <p:embeddedFontLst>
    <p:embeddedFont>
      <p:font typeface="方正兰亭黑_GBK" panose="02000000000000000000" pitchFamily="2" charset="-122"/>
      <p:regular r:id="rId39"/>
    </p:embeddedFont>
    <p:embeddedFont>
      <p:font typeface="方正兰亭粗黑_GBK" panose="02000000000000000000" pitchFamily="2" charset="-122"/>
      <p:regular r:id="rId40"/>
    </p:embeddedFont>
    <p:embeddedFont>
      <p:font typeface="微软雅黑" panose="020B0503020204020204" pitchFamily="34" charset="-122"/>
      <p:regular r:id="rId41"/>
    </p:embeddedFont>
    <p:embeddedFont>
      <p:font typeface="Calibri" panose="020F0502020204030204" pitchFamily="34" charset="0"/>
      <p:regular r:id="rId42"/>
    </p:embeddedFont>
    <p:embeddedFont>
      <p:font typeface="等线" panose="02010600030101010101" charset="-122"/>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2D"/>
    <a:srgbClr val="414141"/>
    <a:srgbClr val="303030"/>
    <a:srgbClr val="1B1B1B"/>
    <a:srgbClr val="404040"/>
    <a:srgbClr val="002832"/>
    <a:srgbClr val="BFA061"/>
    <a:srgbClr val="009900"/>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4" autoAdjust="0"/>
    <p:restoredTop sz="94660"/>
  </p:normalViewPr>
  <p:slideViewPr>
    <p:cSldViewPr snapToGrid="0">
      <p:cViewPr varScale="1">
        <p:scale>
          <a:sx n="97" d="100"/>
          <a:sy n="97" d="100"/>
        </p:scale>
        <p:origin x="84" y="316"/>
      </p:cViewPr>
      <p:guideLst>
        <p:guide orient="horz" pos="193"/>
        <p:guide pos="233"/>
        <p:guide pos="7469"/>
        <p:guide orient="horz" pos="4110"/>
      </p:guideLst>
    </p:cSldViewPr>
  </p:slideViewPr>
  <p:notesTextViewPr>
    <p:cViewPr>
      <p:scale>
        <a:sx n="1" d="1"/>
        <a:sy n="1" d="1"/>
      </p:scale>
      <p:origin x="0" y="0"/>
    </p:cViewPr>
  </p:notesTextViewPr>
  <p:notesViewPr>
    <p:cSldViewPr snapToGrid="0">
      <p:cViewPr varScale="1">
        <p:scale>
          <a:sx n="65" d="100"/>
          <a:sy n="65" d="100"/>
        </p:scale>
        <p:origin x="-2928" y="-120"/>
      </p:cViewPr>
      <p:guideLst>
        <p:guide orient="horz" pos="2880"/>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notesMaster" Target="notesMasters/notesMaster1.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880A8-5A33-4D25-AC64-2EBDDB49DA5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5B042-62F2-4522-A37C-FDA70907D18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C1036-42F5-4F6E-AE8F-DB7A60E8DD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44992-0148-43D9-ADAD-30F32725E05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144992-0148-43D9-ADAD-30F32725E05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 name="图片 2"/>
          <p:cNvPicPr/>
          <p:nvPr userDrawn="1"/>
        </p:nvPicPr>
        <p:blipFill rotWithShape="1">
          <a:blip r:embed="rId2">
            <a:extLst>
              <a:ext uri="{28A0092B-C50C-407E-A947-70E740481C1C}">
                <a14:useLocalDpi xmlns:a14="http://schemas.microsoft.com/office/drawing/2010/main" val="0"/>
              </a:ext>
            </a:extLst>
          </a:blip>
          <a:srcRect l="1" t="4250" r="729" b="5751"/>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8869" y="1"/>
            <a:ext cx="1423131" cy="90333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wma"/><Relationship Id="rId1" Type="http://schemas.openxmlformats.org/officeDocument/2006/relationships/audio" Target="../media/media1.wma"/></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0" Type="http://schemas.openxmlformats.org/officeDocument/2006/relationships/notesSlide" Target="../notesSlides/notesSlide1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hyperlink" Target="http://kes.kuntin.cn/app/" TargetMode="External"/><Relationship Id="rId2" Type="http://schemas.openxmlformats.org/officeDocument/2006/relationships/hyperlink" Target="http://mkes.kuntin.cn/" TargetMode="External"/><Relationship Id="rId1" Type="http://schemas.openxmlformats.org/officeDocument/2006/relationships/hyperlink" Target="http://kes.kuntin.c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2.xml"/><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4887034" y="1164101"/>
            <a:ext cx="2417932" cy="241793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086164" y="5667666"/>
            <a:ext cx="2019672" cy="375682"/>
            <a:chOff x="5086164" y="5639091"/>
            <a:chExt cx="2019672" cy="375682"/>
          </a:xfrm>
        </p:grpSpPr>
        <p:sp>
          <p:nvSpPr>
            <p:cNvPr id="12" name="圆角矩形 11"/>
            <p:cNvSpPr/>
            <p:nvPr/>
          </p:nvSpPr>
          <p:spPr>
            <a:xfrm>
              <a:off x="5086164" y="5639091"/>
              <a:ext cx="2019672" cy="3693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8"/>
            <p:cNvSpPr txBox="1"/>
            <p:nvPr/>
          </p:nvSpPr>
          <p:spPr>
            <a:xfrm>
              <a:off x="5200464" y="5645441"/>
              <a:ext cx="1791072" cy="369332"/>
            </a:xfrm>
            <a:prstGeom prst="rect">
              <a:avLst/>
            </a:prstGeom>
            <a:noFill/>
          </p:spPr>
          <p:txBody>
            <a:bodyPr wrap="square" rtlCol="0">
              <a:spAutoFit/>
            </a:bodyPr>
            <a:lstStyle/>
            <a:p>
              <a:pPr algn="ctr"/>
              <a:r>
                <a:rPr lang="zh-CN" altLang="en-US" dirty="0">
                  <a:solidFill>
                    <a:srgbClr val="2D2D2D"/>
                  </a:solidFill>
                  <a:latin typeface="方正兰亭黑_GBK" panose="02000000000000000000" pitchFamily="2" charset="-122"/>
                  <a:ea typeface="方正兰亭黑_GBK" panose="02000000000000000000" pitchFamily="2" charset="-122"/>
                </a:rPr>
                <a:t>演讲</a:t>
              </a:r>
              <a:r>
                <a:rPr lang="zh-CN" altLang="en-US" dirty="0" smtClean="0">
                  <a:solidFill>
                    <a:srgbClr val="2D2D2D"/>
                  </a:solidFill>
                  <a:latin typeface="方正兰亭黑_GBK" panose="02000000000000000000" pitchFamily="2" charset="-122"/>
                  <a:ea typeface="方正兰亭黑_GBK" panose="02000000000000000000" pitchFamily="2" charset="-122"/>
                </a:rPr>
                <a:t>人</a:t>
              </a:r>
              <a:endParaRPr lang="zh-CN" altLang="en-US" dirty="0">
                <a:solidFill>
                  <a:srgbClr val="2D2D2D"/>
                </a:solidFill>
                <a:latin typeface="方正兰亭黑_GBK" panose="02000000000000000000" pitchFamily="2" charset="-122"/>
                <a:ea typeface="方正兰亭黑_GBK" panose="02000000000000000000" pitchFamily="2" charset="-122"/>
              </a:endParaRPr>
            </a:p>
          </p:txBody>
        </p:sp>
      </p:grpSp>
      <p:sp>
        <p:nvSpPr>
          <p:cNvPr id="4" name="文本框 15"/>
          <p:cNvSpPr txBox="1"/>
          <p:nvPr/>
        </p:nvSpPr>
        <p:spPr>
          <a:xfrm>
            <a:off x="2463191" y="4194350"/>
            <a:ext cx="7265618" cy="584775"/>
          </a:xfrm>
          <a:prstGeom prst="rect">
            <a:avLst/>
          </a:prstGeom>
          <a:noFill/>
          <a:ln>
            <a:noFill/>
          </a:ln>
        </p:spPr>
        <p:txBody>
          <a:bodyPr wrap="square" rtlCol="0">
            <a:spAutoFit/>
          </a:bodyPr>
          <a:lstStyle/>
          <a:p>
            <a:pPr algn="ctr"/>
            <a:r>
              <a:rPr lang="en-US" altLang="zh-CN" sz="3200" spc="300" dirty="0" smtClean="0">
                <a:solidFill>
                  <a:schemeClr val="accent5"/>
                </a:solidFill>
                <a:latin typeface="方正兰亭粗黑_GBK" panose="02000000000000000000" pitchFamily="2" charset="-122"/>
                <a:ea typeface="方正兰亭粗黑_GBK" panose="02000000000000000000" pitchFamily="2" charset="-122"/>
              </a:rPr>
              <a:t>KES</a:t>
            </a:r>
            <a:r>
              <a:rPr lang="zh-CN" altLang="en-US" sz="3200" spc="300" dirty="0" smtClean="0">
                <a:solidFill>
                  <a:schemeClr val="accent5"/>
                </a:solidFill>
                <a:latin typeface="方正兰亭粗黑_GBK" panose="02000000000000000000" pitchFamily="2" charset="-122"/>
                <a:ea typeface="方正兰亭粗黑_GBK" panose="02000000000000000000" pitchFamily="2" charset="-122"/>
              </a:rPr>
              <a:t>网络资源共享服务系统</a:t>
            </a:r>
            <a:endParaRPr lang="zh-CN" altLang="en-US" sz="3200" spc="300" dirty="0">
              <a:solidFill>
                <a:schemeClr val="accent5"/>
              </a:solidFill>
              <a:latin typeface="方正兰亭粗黑_GBK" panose="02000000000000000000" pitchFamily="2" charset="-122"/>
              <a:ea typeface="方正兰亭粗黑_GBK" panose="02000000000000000000" pitchFamily="2" charset="-122"/>
            </a:endParaRPr>
          </a:p>
        </p:txBody>
      </p:sp>
      <p:sp>
        <p:nvSpPr>
          <p:cNvPr id="6" name="任意多边形 5"/>
          <p:cNvSpPr/>
          <p:nvPr/>
        </p:nvSpPr>
        <p:spPr>
          <a:xfrm flipV="1">
            <a:off x="1949018" y="5335902"/>
            <a:ext cx="1809750" cy="45719"/>
          </a:xfrm>
          <a:custGeom>
            <a:avLst/>
            <a:gdLst>
              <a:gd name="connsiteX0" fmla="*/ 0 w 868680"/>
              <a:gd name="connsiteY0" fmla="*/ 0 h 0"/>
              <a:gd name="connsiteX1" fmla="*/ 868680 w 868680"/>
              <a:gd name="connsiteY1" fmla="*/ 0 h 0"/>
            </a:gdLst>
            <a:ahLst/>
            <a:cxnLst>
              <a:cxn ang="0">
                <a:pos x="connsiteX0" y="connsiteY0"/>
              </a:cxn>
              <a:cxn ang="0">
                <a:pos x="connsiteX1" y="connsiteY1"/>
              </a:cxn>
            </a:cxnLst>
            <a:rect l="l" t="t" r="r" b="b"/>
            <a:pathLst>
              <a:path w="868680">
                <a:moveTo>
                  <a:pt x="0" y="0"/>
                </a:moveTo>
                <a:lnTo>
                  <a:pt x="86868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8433232" y="5381620"/>
            <a:ext cx="1809750" cy="45719"/>
          </a:xfrm>
          <a:custGeom>
            <a:avLst/>
            <a:gdLst>
              <a:gd name="connsiteX0" fmla="*/ 0 w 868680"/>
              <a:gd name="connsiteY0" fmla="*/ 0 h 0"/>
              <a:gd name="connsiteX1" fmla="*/ 868680 w 868680"/>
              <a:gd name="connsiteY1" fmla="*/ 0 h 0"/>
            </a:gdLst>
            <a:ahLst/>
            <a:cxnLst>
              <a:cxn ang="0">
                <a:pos x="connsiteX0" y="connsiteY0"/>
              </a:cxn>
              <a:cxn ang="0">
                <a:pos x="connsiteX1" y="connsiteY1"/>
              </a:cxn>
            </a:cxnLst>
            <a:rect l="l" t="t" r="r" b="b"/>
            <a:pathLst>
              <a:path w="868680">
                <a:moveTo>
                  <a:pt x="0" y="0"/>
                </a:moveTo>
                <a:lnTo>
                  <a:pt x="86868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8"/>
          <p:cNvSpPr txBox="1"/>
          <p:nvPr/>
        </p:nvSpPr>
        <p:spPr>
          <a:xfrm>
            <a:off x="4105853" y="5191101"/>
            <a:ext cx="3980294" cy="400110"/>
          </a:xfrm>
          <a:prstGeom prst="rect">
            <a:avLst/>
          </a:prstGeom>
          <a:noFill/>
        </p:spPr>
        <p:txBody>
          <a:bodyPr wrap="square" rtlCol="0">
            <a:spAutoFit/>
          </a:bodyPr>
          <a:lstStyle/>
          <a:p>
            <a:pPr algn="ctr"/>
            <a:r>
              <a:rPr lang="zh-CN" altLang="en-US" sz="2000" spc="300" dirty="0" smtClean="0">
                <a:solidFill>
                  <a:schemeClr val="accent5"/>
                </a:solidFill>
                <a:latin typeface="方正兰亭黑_GBK" panose="02000000000000000000" pitchFamily="2" charset="-122"/>
                <a:ea typeface="方正兰亭黑_GBK" panose="02000000000000000000" pitchFamily="2" charset="-122"/>
              </a:rPr>
              <a:t>外文学术资源补充保障专家</a:t>
            </a:r>
            <a:endParaRPr lang="zh-CN" altLang="en-US" sz="2000" spc="300" dirty="0">
              <a:solidFill>
                <a:schemeClr val="accent5"/>
              </a:solidFill>
              <a:latin typeface="方正兰亭黑_GBK" panose="02000000000000000000" pitchFamily="2" charset="-122"/>
              <a:ea typeface="方正兰亭黑_GBK" panose="02000000000000000000" pitchFamily="2" charset="-122"/>
            </a:endParaRPr>
          </a:p>
        </p:txBody>
      </p:sp>
      <p:pic>
        <p:nvPicPr>
          <p:cNvPr id="14" name="震撼呐喊节奏空旷.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452920" y="-439737"/>
            <a:ext cx="609600" cy="609600"/>
          </a:xfrm>
          <a:prstGeom prst="rect">
            <a:avLst/>
          </a:prstGeom>
        </p:spPr>
      </p:pic>
      <p:pic>
        <p:nvPicPr>
          <p:cNvPr id="15" name="图片 14" descr="logo1"/>
          <p:cNvPicPr>
            <a:picLocks noChangeAspect="1"/>
          </p:cNvPicPr>
          <p:nvPr/>
        </p:nvPicPr>
        <p:blipFill>
          <a:blip r:embed="rId4"/>
          <a:stretch>
            <a:fillRect/>
          </a:stretch>
        </p:blipFill>
        <p:spPr>
          <a:xfrm>
            <a:off x="4793615" y="1845238"/>
            <a:ext cx="2720975" cy="1126490"/>
          </a:xfrm>
          <a:prstGeom prst="rect">
            <a:avLst/>
          </a:prstGeom>
        </p:spPr>
      </p:pic>
    </p:spTree>
  </p:cSld>
  <p:clrMapOvr>
    <a:masterClrMapping/>
  </p:clrMapOvr>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2" y="300052"/>
            <a:ext cx="3409239"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5"/>
                </a:solidFill>
              </a:rPr>
              <a:t>公司简介及资质证书</a:t>
            </a:r>
            <a:r>
              <a:rPr lang="zh-CN" altLang="en-US" sz="2000" b="1" spc="300" dirty="0" smtClean="0">
                <a:solidFill>
                  <a:schemeClr val="accent5"/>
                </a:solidFill>
              </a:rPr>
              <a:t>展示</a:t>
            </a:r>
            <a:endParaRPr lang="en-US" altLang="zh-CN"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873255" y="2200275"/>
            <a:ext cx="7318746" cy="3248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886325" y="1199697"/>
            <a:ext cx="3219450" cy="646331"/>
          </a:xfrm>
          <a:prstGeom prst="rect">
            <a:avLst/>
          </a:prstGeom>
          <a:noFill/>
        </p:spPr>
        <p:txBody>
          <a:bodyPr wrap="square" rtlCol="0">
            <a:spAutoFit/>
          </a:bodyPr>
          <a:lstStyle/>
          <a:p>
            <a:r>
              <a:rPr lang="en-US" altLang="zh-CN" sz="3600" b="1" dirty="0">
                <a:solidFill>
                  <a:schemeClr val="accent1"/>
                </a:solidFill>
                <a:latin typeface="方正兰亭粗黑_GBK" panose="02000000000000000000" pitchFamily="2" charset="-122"/>
                <a:ea typeface="方正兰亭粗黑_GBK" panose="02000000000000000000" pitchFamily="2" charset="-122"/>
              </a:rPr>
              <a:t>ABOUT US</a:t>
            </a:r>
            <a:endParaRPr lang="zh-CN" altLang="en-US" sz="3600" b="1" dirty="0">
              <a:solidFill>
                <a:schemeClr val="accent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4886325" y="1733097"/>
            <a:ext cx="4119564" cy="400110"/>
          </a:xfrm>
          <a:prstGeom prst="rect">
            <a:avLst/>
          </a:prstGeom>
          <a:noFill/>
        </p:spPr>
        <p:txBody>
          <a:bodyPr wrap="square" rtlCol="0">
            <a:spAutoFit/>
          </a:bodyPr>
          <a:lstStyle/>
          <a:p>
            <a:r>
              <a:rPr lang="en-US" altLang="zh-CN" sz="2000" dirty="0">
                <a:solidFill>
                  <a:schemeClr val="accent1"/>
                </a:solidFill>
                <a:latin typeface="方正兰亭黑_GBK" panose="02000000000000000000" pitchFamily="2" charset="-122"/>
                <a:ea typeface="方正兰亭黑_GBK" panose="02000000000000000000" pitchFamily="2" charset="-122"/>
              </a:rPr>
              <a:t>COMPANY INTRODUCTION</a:t>
            </a:r>
            <a:endParaRPr lang="zh-CN" altLang="en-US" sz="2000" dirty="0">
              <a:solidFill>
                <a:schemeClr val="accent1"/>
              </a:solidFill>
              <a:latin typeface="方正兰亭黑_GBK" panose="02000000000000000000" pitchFamily="2" charset="-122"/>
              <a:ea typeface="方正兰亭黑_GBK" panose="02000000000000000000" pitchFamily="2" charset="-122"/>
            </a:endParaRPr>
          </a:p>
        </p:txBody>
      </p:sp>
      <p:sp>
        <p:nvSpPr>
          <p:cNvPr id="34" name="文本框 33"/>
          <p:cNvSpPr txBox="1"/>
          <p:nvPr/>
        </p:nvSpPr>
        <p:spPr>
          <a:xfrm>
            <a:off x="5905500" y="2627095"/>
            <a:ext cx="6058699" cy="2653034"/>
          </a:xfrm>
          <a:prstGeom prst="rect">
            <a:avLst/>
          </a:prstGeom>
          <a:noFill/>
          <a:ln>
            <a:noFill/>
          </a:ln>
        </p:spPr>
        <p:txBody>
          <a:bodyPr wrap="square" rtlCol="0">
            <a:spAutoFit/>
          </a:bodyPr>
          <a:lstStyle/>
          <a:p>
            <a:pPr>
              <a:lnSpc>
                <a:spcPct val="130000"/>
              </a:lnSpc>
            </a:pPr>
            <a:r>
              <a:rPr lang="zh-CN" altLang="en-US" sz="1600" dirty="0">
                <a:solidFill>
                  <a:srgbClr val="2D2D2D"/>
                </a:solidFill>
                <a:latin typeface="微软雅黑" panose="020B0503020204020204" pitchFamily="34" charset="-122"/>
                <a:ea typeface="微软雅黑" panose="020B0503020204020204" pitchFamily="34" charset="-122"/>
                <a:cs typeface="+mn-ea"/>
                <a:sym typeface="+mn-lt"/>
              </a:rPr>
              <a:t>重庆昆廷科技有限公司是一家专门从事科技信息与软件技术研究开发、推广应用及增值服务的高科技企业。主要致力于数字信息资源的深度挖掘和分析利用</a:t>
            </a:r>
            <a:r>
              <a:rPr lang="zh-CN" altLang="en-US" sz="1600" dirty="0" smtClean="0">
                <a:solidFill>
                  <a:srgbClr val="2D2D2D"/>
                </a:solidFill>
                <a:latin typeface="微软雅黑" panose="020B0503020204020204" pitchFamily="34" charset="-122"/>
                <a:ea typeface="微软雅黑" panose="020B0503020204020204" pitchFamily="34" charset="-122"/>
                <a:cs typeface="+mn-ea"/>
                <a:sym typeface="+mn-lt"/>
              </a:rPr>
              <a:t>。</a:t>
            </a:r>
            <a:endParaRPr lang="en-US" altLang="zh-CN" sz="1600" dirty="0" smtClean="0">
              <a:solidFill>
                <a:srgbClr val="2D2D2D"/>
              </a:solidFill>
              <a:latin typeface="微软雅黑" panose="020B0503020204020204" pitchFamily="34" charset="-122"/>
              <a:ea typeface="微软雅黑" panose="020B0503020204020204" pitchFamily="34" charset="-122"/>
              <a:cs typeface="+mn-ea"/>
              <a:sym typeface="+mn-lt"/>
            </a:endParaRPr>
          </a:p>
          <a:p>
            <a:pPr>
              <a:lnSpc>
                <a:spcPct val="130000"/>
              </a:lnSpc>
            </a:pPr>
            <a:r>
              <a:rPr lang="zh-CN" altLang="en-US" sz="1600" dirty="0">
                <a:solidFill>
                  <a:srgbClr val="2D2D2D"/>
                </a:solidFill>
                <a:latin typeface="微软雅黑" panose="020B0503020204020204" pitchFamily="34" charset="-122"/>
                <a:ea typeface="微软雅黑" panose="020B0503020204020204" pitchFamily="34" charset="-122"/>
                <a:cs typeface="+mn-ea"/>
                <a:sym typeface="+mn-lt"/>
              </a:rPr>
              <a:t>自</a:t>
            </a:r>
            <a:r>
              <a:rPr lang="en-US" altLang="zh-CN" sz="1600" dirty="0">
                <a:solidFill>
                  <a:srgbClr val="2D2D2D"/>
                </a:solidFill>
                <a:latin typeface="微软雅黑" panose="020B0503020204020204" pitchFamily="34" charset="-122"/>
                <a:ea typeface="微软雅黑" panose="020B0503020204020204" pitchFamily="34" charset="-122"/>
                <a:cs typeface="+mn-ea"/>
                <a:sym typeface="+mn-lt"/>
              </a:rPr>
              <a:t>2010</a:t>
            </a:r>
            <a:r>
              <a:rPr lang="zh-CN" altLang="en-US" sz="1600" dirty="0">
                <a:solidFill>
                  <a:srgbClr val="2D2D2D"/>
                </a:solidFill>
                <a:latin typeface="微软雅黑" panose="020B0503020204020204" pitchFamily="34" charset="-122"/>
                <a:ea typeface="微软雅黑" panose="020B0503020204020204" pitchFamily="34" charset="-122"/>
                <a:cs typeface="+mn-ea"/>
                <a:sym typeface="+mn-lt"/>
              </a:rPr>
              <a:t>年公司成立以来，公司业务已涉及知识网络传播、文献资料的数字化、软件产品研发以及基于电子信息的多种个性化服务</a:t>
            </a:r>
            <a:r>
              <a:rPr lang="zh-CN" altLang="en-US" sz="1600" dirty="0" smtClean="0">
                <a:solidFill>
                  <a:srgbClr val="2D2D2D"/>
                </a:solidFill>
                <a:latin typeface="微软雅黑" panose="020B0503020204020204" pitchFamily="34" charset="-122"/>
                <a:ea typeface="微软雅黑" panose="020B0503020204020204" pitchFamily="34" charset="-122"/>
                <a:cs typeface="+mn-ea"/>
                <a:sym typeface="+mn-lt"/>
              </a:rPr>
              <a:t>。</a:t>
            </a:r>
            <a:r>
              <a:rPr lang="zh-CN" altLang="zh-CN" sz="1600" dirty="0">
                <a:latin typeface="微软雅黑" panose="020B0503020204020204" pitchFamily="34" charset="-122"/>
                <a:ea typeface="微软雅黑" panose="020B0503020204020204" pitchFamily="34" charset="-122"/>
              </a:rPr>
              <a:t>致力于外文电子资源整合利用建设服务</a:t>
            </a:r>
            <a:r>
              <a:rPr lang="zh-CN" altLang="zh-CN" sz="1600" dirty="0" smtClean="0">
                <a:latin typeface="微软雅黑" panose="020B0503020204020204" pitchFamily="34" charset="-122"/>
                <a:ea typeface="微软雅黑" panose="020B0503020204020204" pitchFamily="34" charset="-122"/>
              </a:rPr>
              <a:t>多年</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30000"/>
              </a:lnSpc>
            </a:pPr>
            <a:r>
              <a:rPr lang="zh-CN" altLang="zh-CN" sz="1600" dirty="0">
                <a:latin typeface="微软雅黑" panose="020B0503020204020204" pitchFamily="34" charset="-122"/>
                <a:ea typeface="微软雅黑" panose="020B0503020204020204" pitchFamily="34" charset="-122"/>
              </a:rPr>
              <a:t>是国家高新技术企业</a:t>
            </a:r>
            <a:r>
              <a:rPr lang="zh-CN" altLang="en-US" sz="1600" dirty="0" smtClean="0">
                <a:latin typeface="微软雅黑" panose="020B0503020204020204" pitchFamily="34" charset="-122"/>
                <a:ea typeface="微软雅黑" panose="020B0503020204020204" pitchFamily="34" charset="-122"/>
              </a:rPr>
              <a:t>和双软</a:t>
            </a:r>
            <a:r>
              <a:rPr lang="zh-CN" altLang="zh-CN" sz="1600" dirty="0" smtClean="0">
                <a:latin typeface="微软雅黑" panose="020B0503020204020204" pitchFamily="34" charset="-122"/>
                <a:ea typeface="微软雅黑" panose="020B0503020204020204" pitchFamily="34" charset="-122"/>
              </a:rPr>
              <a:t>企业</a:t>
            </a:r>
            <a:r>
              <a:rPr lang="zh-CN" altLang="en-US" sz="1600" dirty="0" smtClean="0">
                <a:latin typeface="微软雅黑" panose="020B0503020204020204" pitchFamily="34" charset="-122"/>
                <a:ea typeface="微软雅黑" panose="020B0503020204020204" pitchFamily="34" charset="-122"/>
              </a:rPr>
              <a:t>，拥有多项自主知识产权的产品著作权证书</a:t>
            </a:r>
            <a:r>
              <a:rPr lang="zh-CN" altLang="en-US" sz="1600" dirty="0" smtClean="0">
                <a:solidFill>
                  <a:srgbClr val="2D2D2D"/>
                </a:solidFill>
                <a:latin typeface="微软雅黑" panose="020B0503020204020204" pitchFamily="34" charset="-122"/>
                <a:ea typeface="微软雅黑" panose="020B0503020204020204" pitchFamily="34" charset="-122"/>
                <a:cs typeface="+mn-ea"/>
                <a:sym typeface="+mn-lt"/>
              </a:rPr>
              <a:t>。</a:t>
            </a:r>
            <a:endParaRPr lang="zh-CN" altLang="zh-CN" sz="16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flipV="1">
            <a:off x="5076618" y="2628507"/>
            <a:ext cx="692573" cy="708494"/>
            <a:chOff x="5692140" y="-2484120"/>
            <a:chExt cx="662940" cy="678180"/>
          </a:xfrm>
        </p:grpSpPr>
        <p:sp>
          <p:nvSpPr>
            <p:cNvPr id="36" name="任意多边形: 形状 13"/>
            <p:cNvSpPr/>
            <p:nvPr/>
          </p:nvSpPr>
          <p:spPr>
            <a:xfrm>
              <a:off x="5692140" y="-2484120"/>
              <a:ext cx="662940" cy="678180"/>
            </a:xfrm>
            <a:custGeom>
              <a:avLst/>
              <a:gdLst>
                <a:gd name="connsiteX0" fmla="*/ 0 w 662940"/>
                <a:gd name="connsiteY0" fmla="*/ 0 h 678180"/>
                <a:gd name="connsiteX1" fmla="*/ 662940 w 662940"/>
                <a:gd name="connsiteY1" fmla="*/ 0 h 678180"/>
                <a:gd name="connsiteX2" fmla="*/ 662940 w 662940"/>
                <a:gd name="connsiteY2" fmla="*/ 678180 h 678180"/>
              </a:gdLst>
              <a:ahLst/>
              <a:cxnLst>
                <a:cxn ang="0">
                  <a:pos x="connsiteX0" y="connsiteY0"/>
                </a:cxn>
                <a:cxn ang="0">
                  <a:pos x="connsiteX1" y="connsiteY1"/>
                </a:cxn>
                <a:cxn ang="0">
                  <a:pos x="connsiteX2" y="connsiteY2"/>
                </a:cxn>
              </a:cxnLst>
              <a:rect l="l" t="t" r="r" b="b"/>
              <a:pathLst>
                <a:path w="662940" h="678180">
                  <a:moveTo>
                    <a:pt x="0" y="0"/>
                  </a:moveTo>
                  <a:lnTo>
                    <a:pt x="662940" y="0"/>
                  </a:lnTo>
                  <a:lnTo>
                    <a:pt x="662940" y="678180"/>
                  </a:lnTo>
                </a:path>
              </a:pathLst>
            </a:custGeom>
            <a:noFill/>
            <a:ln w="2857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1"/>
            </p:cNvCxnSpPr>
            <p:nvPr/>
          </p:nvCxnSpPr>
          <p:spPr>
            <a:xfrm flipH="1">
              <a:off x="5692140" y="-2484120"/>
              <a:ext cx="662940" cy="678180"/>
            </a:xfrm>
            <a:prstGeom prst="line">
              <a:avLst/>
            </a:prstGeom>
            <a:ln w="28575">
              <a:solidFill>
                <a:srgbClr val="2D2D2D"/>
              </a:solidFill>
            </a:ln>
          </p:spPr>
          <p:style>
            <a:lnRef idx="1">
              <a:schemeClr val="accent1"/>
            </a:lnRef>
            <a:fillRef idx="0">
              <a:schemeClr val="accent1"/>
            </a:fillRef>
            <a:effectRef idx="0">
              <a:schemeClr val="accent1"/>
            </a:effectRef>
            <a:fontRef idx="minor">
              <a:schemeClr val="tx1"/>
            </a:fontRef>
          </p:style>
        </p:cxnSp>
      </p:grpSp>
      <p:pic>
        <p:nvPicPr>
          <p:cNvPr id="38" name="图片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2883" y="885432"/>
            <a:ext cx="35242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85" y="3694513"/>
            <a:ext cx="352901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2" y="300052"/>
            <a:ext cx="3409239"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5"/>
                </a:solidFill>
              </a:rPr>
              <a:t>公司简介及资质证书</a:t>
            </a:r>
            <a:r>
              <a:rPr lang="zh-CN" altLang="en-US" sz="2000" b="1" spc="300" dirty="0" smtClean="0">
                <a:solidFill>
                  <a:schemeClr val="accent5"/>
                </a:solidFill>
              </a:rPr>
              <a:t>展示</a:t>
            </a:r>
            <a:endParaRPr lang="en-US" altLang="zh-CN"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21" descr="KDE昆廷大数据检索引擎软件"/>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2570" y="829412"/>
            <a:ext cx="1841351" cy="250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
          <p:cNvSpPr txBox="1">
            <a:spLocks noChangeArrowheads="1"/>
          </p:cNvSpPr>
          <p:nvPr/>
        </p:nvSpPr>
        <p:spPr bwMode="auto">
          <a:xfrm>
            <a:off x="1052570" y="3416932"/>
            <a:ext cx="9743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9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zh-CN" sz="1400" dirty="0">
                <a:solidFill>
                  <a:schemeClr val="accent1"/>
                </a:solidFill>
                <a:latin typeface="微软雅黑" panose="020B0503020204020204" pitchFamily="34" charset="-122"/>
                <a:ea typeface="微软雅黑" panose="020B0503020204020204" pitchFamily="34" charset="-122"/>
                <a:cs typeface="+mn-ea"/>
              </a:rPr>
              <a:t>昆廷大数据检索引擎</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a:solidFill>
                  <a:schemeClr val="accent1"/>
                </a:solidFill>
                <a:latin typeface="微软雅黑" panose="020B0503020204020204" pitchFamily="34" charset="-122"/>
                <a:ea typeface="微软雅黑" panose="020B0503020204020204" pitchFamily="34" charset="-122"/>
                <a:cs typeface="+mn-ea"/>
              </a:rPr>
              <a:t>外文警察资源检索系统</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a:solidFill>
                  <a:schemeClr val="accent1"/>
                </a:solidFill>
                <a:latin typeface="微软雅黑" panose="020B0503020204020204" pitchFamily="34" charset="-122"/>
                <a:ea typeface="微软雅黑" panose="020B0503020204020204" pitchFamily="34" charset="-122"/>
                <a:cs typeface="+mn-ea"/>
              </a:rPr>
              <a:t>网络资源共享服务系统</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a:solidFill>
                  <a:schemeClr val="accent1"/>
                </a:solidFill>
                <a:latin typeface="微软雅黑" panose="020B0503020204020204" pitchFamily="34" charset="-122"/>
                <a:ea typeface="微软雅黑" panose="020B0503020204020204" pitchFamily="34" charset="-122"/>
                <a:cs typeface="+mn-ea"/>
              </a:rPr>
              <a:t>外文资源保障系统</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pic>
        <p:nvPicPr>
          <p:cNvPr id="16" name="图片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502" y="829412"/>
            <a:ext cx="1930677" cy="25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116" y="829412"/>
            <a:ext cx="1838557" cy="25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5" descr="KRS昆廷外文资源保障系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610" y="829412"/>
            <a:ext cx="1931602" cy="25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6" descr="KSS昆廷标准服务系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70" y="3920231"/>
            <a:ext cx="1818189" cy="247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7"/>
          <p:cNvSpPr txBox="1">
            <a:spLocks noChangeArrowheads="1"/>
          </p:cNvSpPr>
          <p:nvPr/>
        </p:nvSpPr>
        <p:spPr bwMode="auto">
          <a:xfrm>
            <a:off x="1052570" y="6456783"/>
            <a:ext cx="9743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9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9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9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smtClean="0">
                <a:solidFill>
                  <a:schemeClr val="accent1"/>
                </a:solidFill>
                <a:latin typeface="微软雅黑" panose="020B0503020204020204" pitchFamily="34" charset="-122"/>
                <a:ea typeface="微软雅黑" panose="020B0503020204020204" pitchFamily="34" charset="-122"/>
                <a:cs typeface="+mn-ea"/>
              </a:rPr>
              <a:t>昆</a:t>
            </a:r>
            <a:r>
              <a:rPr lang="zh-CN" altLang="zh-CN" sz="1400" dirty="0">
                <a:solidFill>
                  <a:schemeClr val="accent1"/>
                </a:solidFill>
                <a:latin typeface="微软雅黑" panose="020B0503020204020204" pitchFamily="34" charset="-122"/>
                <a:ea typeface="微软雅黑" panose="020B0503020204020204" pitchFamily="34" charset="-122"/>
                <a:cs typeface="+mn-ea"/>
              </a:rPr>
              <a:t>廷标准服务系统</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smtClean="0">
                <a:solidFill>
                  <a:schemeClr val="accent1"/>
                </a:solidFill>
                <a:latin typeface="微软雅黑" panose="020B0503020204020204" pitchFamily="34" charset="-122"/>
                <a:ea typeface="微软雅黑" panose="020B0503020204020204" pitchFamily="34" charset="-122"/>
                <a:cs typeface="+mn-ea"/>
              </a:rPr>
              <a:t>昆</a:t>
            </a:r>
            <a:r>
              <a:rPr lang="zh-CN" altLang="zh-CN" sz="1400" dirty="0">
                <a:solidFill>
                  <a:schemeClr val="accent1"/>
                </a:solidFill>
                <a:latin typeface="微软雅黑" panose="020B0503020204020204" pitchFamily="34" charset="-122"/>
                <a:ea typeface="微软雅黑" panose="020B0503020204020204" pitchFamily="34" charset="-122"/>
                <a:cs typeface="+mn-ea"/>
              </a:rPr>
              <a:t>廷云学术搜索系统</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a:solidFill>
                  <a:schemeClr val="accent1"/>
                </a:solidFill>
                <a:latin typeface="微软雅黑" panose="020B0503020204020204" pitchFamily="34" charset="-122"/>
                <a:ea typeface="微软雅黑" panose="020B0503020204020204" pitchFamily="34" charset="-122"/>
                <a:cs typeface="+mn-ea"/>
              </a:rPr>
              <a:t>外文期刊保障系统</a:t>
            </a:r>
            <a:r>
              <a:rPr lang="en-US" altLang="zh-CN" sz="1400" dirty="0">
                <a:solidFill>
                  <a:schemeClr val="accent1"/>
                </a:solidFill>
                <a:latin typeface="微软雅黑" panose="020B0503020204020204" pitchFamily="34" charset="-122"/>
                <a:ea typeface="微软雅黑" panose="020B0503020204020204" pitchFamily="34" charset="-122"/>
                <a:cs typeface="+mn-ea"/>
              </a:rPr>
              <a:t>      </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              </a:t>
            </a:r>
            <a:r>
              <a:rPr lang="zh-CN" altLang="zh-CN" sz="1400" dirty="0">
                <a:solidFill>
                  <a:schemeClr val="accent1"/>
                </a:solidFill>
                <a:latin typeface="微软雅黑" panose="020B0503020204020204" pitchFamily="34" charset="-122"/>
                <a:ea typeface="微软雅黑" panose="020B0503020204020204" pitchFamily="34" charset="-122"/>
                <a:cs typeface="+mn-ea"/>
              </a:rPr>
              <a:t>昆廷资源整合平台</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pic>
        <p:nvPicPr>
          <p:cNvPr id="21" name="图片 28" descr="KCS昆廷云学术搜索系统"/>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502" y="3914440"/>
            <a:ext cx="1829770" cy="24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3116" y="3914440"/>
            <a:ext cx="1881154" cy="248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2610" y="3914440"/>
            <a:ext cx="1825533" cy="248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21116"/>
            <a:ext cx="3106632" cy="55399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defRPr/>
            </a:pPr>
            <a:r>
              <a:rPr lang="zh-CN" altLang="en-US" sz="2000" b="1" spc="300" dirty="0" smtClean="0">
                <a:solidFill>
                  <a:schemeClr val="accent5"/>
                </a:solidFill>
              </a:rPr>
              <a:t>用户</a:t>
            </a:r>
            <a:r>
              <a:rPr lang="zh-CN" altLang="en-US" sz="2000" b="1" spc="300" dirty="0">
                <a:solidFill>
                  <a:schemeClr val="accent5"/>
                </a:solidFill>
              </a:rPr>
              <a:t>类型及涉及的行业</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13"/>
          <p:cNvSpPr/>
          <p:nvPr/>
        </p:nvSpPr>
        <p:spPr bwMode="auto">
          <a:xfrm>
            <a:off x="6505575" y="2268538"/>
            <a:ext cx="1041400" cy="523875"/>
          </a:xfrm>
          <a:custGeom>
            <a:avLst/>
            <a:gdLst>
              <a:gd name="T0" fmla="*/ 0 w 82"/>
              <a:gd name="T1" fmla="*/ 41 h 41"/>
              <a:gd name="T2" fmla="*/ 34 w 82"/>
              <a:gd name="T3" fmla="*/ 0 h 41"/>
              <a:gd name="T4" fmla="*/ 82 w 82"/>
              <a:gd name="T5" fmla="*/ 0 h 41"/>
            </a:gdLst>
            <a:ahLst/>
            <a:cxnLst>
              <a:cxn ang="0">
                <a:pos x="T0" y="T1"/>
              </a:cxn>
              <a:cxn ang="0">
                <a:pos x="T2" y="T3"/>
              </a:cxn>
              <a:cxn ang="0">
                <a:pos x="T4" y="T5"/>
              </a:cxn>
            </a:cxnLst>
            <a:rect l="0" t="0" r="r" b="b"/>
            <a:pathLst>
              <a:path w="82" h="41">
                <a:moveTo>
                  <a:pt x="0" y="41"/>
                </a:moveTo>
                <a:lnTo>
                  <a:pt x="34" y="0"/>
                </a:lnTo>
                <a:lnTo>
                  <a:pt x="82" y="0"/>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Freeform 14"/>
          <p:cNvSpPr/>
          <p:nvPr/>
        </p:nvSpPr>
        <p:spPr bwMode="auto">
          <a:xfrm>
            <a:off x="6505575" y="4387850"/>
            <a:ext cx="1041400" cy="523875"/>
          </a:xfrm>
          <a:custGeom>
            <a:avLst/>
            <a:gdLst>
              <a:gd name="T0" fmla="*/ 0 w 82"/>
              <a:gd name="T1" fmla="*/ 0 h 41"/>
              <a:gd name="T2" fmla="*/ 34 w 82"/>
              <a:gd name="T3" fmla="*/ 41 h 41"/>
              <a:gd name="T4" fmla="*/ 82 w 82"/>
              <a:gd name="T5" fmla="*/ 41 h 41"/>
            </a:gdLst>
            <a:ahLst/>
            <a:cxnLst>
              <a:cxn ang="0">
                <a:pos x="T0" y="T1"/>
              </a:cxn>
              <a:cxn ang="0">
                <a:pos x="T2" y="T3"/>
              </a:cxn>
              <a:cxn ang="0">
                <a:pos x="T4" y="T5"/>
              </a:cxn>
            </a:cxnLst>
            <a:rect l="0" t="0" r="r" b="b"/>
            <a:pathLst>
              <a:path w="82" h="41">
                <a:moveTo>
                  <a:pt x="0" y="0"/>
                </a:moveTo>
                <a:lnTo>
                  <a:pt x="34" y="41"/>
                </a:lnTo>
                <a:lnTo>
                  <a:pt x="82" y="41"/>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Line 15"/>
          <p:cNvSpPr>
            <a:spLocks noChangeShapeType="1"/>
          </p:cNvSpPr>
          <p:nvPr/>
        </p:nvSpPr>
        <p:spPr bwMode="auto">
          <a:xfrm>
            <a:off x="6975475" y="3584575"/>
            <a:ext cx="1449388" cy="0"/>
          </a:xfrm>
          <a:prstGeom prst="line">
            <a:avLst/>
          </a:pr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Freeform 25"/>
          <p:cNvSpPr/>
          <p:nvPr/>
        </p:nvSpPr>
        <p:spPr bwMode="auto">
          <a:xfrm>
            <a:off x="4638675" y="2268538"/>
            <a:ext cx="1041400" cy="523875"/>
          </a:xfrm>
          <a:custGeom>
            <a:avLst/>
            <a:gdLst>
              <a:gd name="T0" fmla="*/ 82 w 82"/>
              <a:gd name="T1" fmla="*/ 41 h 41"/>
              <a:gd name="T2" fmla="*/ 48 w 82"/>
              <a:gd name="T3" fmla="*/ 0 h 41"/>
              <a:gd name="T4" fmla="*/ 0 w 82"/>
              <a:gd name="T5" fmla="*/ 0 h 41"/>
            </a:gdLst>
            <a:ahLst/>
            <a:cxnLst>
              <a:cxn ang="0">
                <a:pos x="T0" y="T1"/>
              </a:cxn>
              <a:cxn ang="0">
                <a:pos x="T2" y="T3"/>
              </a:cxn>
              <a:cxn ang="0">
                <a:pos x="T4" y="T5"/>
              </a:cxn>
            </a:cxnLst>
            <a:rect l="0" t="0" r="r" b="b"/>
            <a:pathLst>
              <a:path w="82" h="41">
                <a:moveTo>
                  <a:pt x="82" y="41"/>
                </a:moveTo>
                <a:lnTo>
                  <a:pt x="48" y="0"/>
                </a:lnTo>
                <a:lnTo>
                  <a:pt x="0" y="0"/>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Freeform 26"/>
          <p:cNvSpPr/>
          <p:nvPr/>
        </p:nvSpPr>
        <p:spPr bwMode="auto">
          <a:xfrm>
            <a:off x="4638675" y="4387850"/>
            <a:ext cx="1041400" cy="523875"/>
          </a:xfrm>
          <a:custGeom>
            <a:avLst/>
            <a:gdLst>
              <a:gd name="T0" fmla="*/ 82 w 82"/>
              <a:gd name="T1" fmla="*/ 0 h 41"/>
              <a:gd name="T2" fmla="*/ 48 w 82"/>
              <a:gd name="T3" fmla="*/ 41 h 41"/>
              <a:gd name="T4" fmla="*/ 0 w 82"/>
              <a:gd name="T5" fmla="*/ 41 h 41"/>
            </a:gdLst>
            <a:ahLst/>
            <a:cxnLst>
              <a:cxn ang="0">
                <a:pos x="T0" y="T1"/>
              </a:cxn>
              <a:cxn ang="0">
                <a:pos x="T2" y="T3"/>
              </a:cxn>
              <a:cxn ang="0">
                <a:pos x="T4" y="T5"/>
              </a:cxn>
            </a:cxnLst>
            <a:rect l="0" t="0" r="r" b="b"/>
            <a:pathLst>
              <a:path w="82" h="41">
                <a:moveTo>
                  <a:pt x="82" y="0"/>
                </a:moveTo>
                <a:lnTo>
                  <a:pt x="48" y="41"/>
                </a:lnTo>
                <a:lnTo>
                  <a:pt x="0" y="41"/>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Line 27"/>
          <p:cNvSpPr>
            <a:spLocks noChangeShapeType="1"/>
          </p:cNvSpPr>
          <p:nvPr/>
        </p:nvSpPr>
        <p:spPr bwMode="auto">
          <a:xfrm flipH="1">
            <a:off x="3762375" y="3584575"/>
            <a:ext cx="1447800" cy="0"/>
          </a:xfrm>
          <a:prstGeom prst="line">
            <a:avLst/>
          </a:pr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0" name="组合 29"/>
          <p:cNvGrpSpPr/>
          <p:nvPr/>
        </p:nvGrpSpPr>
        <p:grpSpPr>
          <a:xfrm>
            <a:off x="5250000" y="2749037"/>
            <a:ext cx="1692000" cy="1692000"/>
            <a:chOff x="5250000" y="2749037"/>
            <a:chExt cx="1692000" cy="1692000"/>
          </a:xfrm>
        </p:grpSpPr>
        <p:sp>
          <p:nvSpPr>
            <p:cNvPr id="31" name="Oval 5"/>
            <p:cNvSpPr>
              <a:spLocks noChangeArrowheads="1"/>
            </p:cNvSpPr>
            <p:nvPr/>
          </p:nvSpPr>
          <p:spPr bwMode="auto">
            <a:xfrm>
              <a:off x="5250000" y="2749037"/>
              <a:ext cx="1692000" cy="1692000"/>
            </a:xfrm>
            <a:prstGeom prst="ellipse">
              <a:avLst/>
            </a:pr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文本框 32"/>
            <p:cNvSpPr txBox="1">
              <a:spLocks noChangeArrowheads="1"/>
            </p:cNvSpPr>
            <p:nvPr/>
          </p:nvSpPr>
          <p:spPr bwMode="auto">
            <a:xfrm>
              <a:off x="5403677" y="2990760"/>
              <a:ext cx="1384645" cy="120032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spc="300" dirty="0">
                  <a:solidFill>
                    <a:srgbClr val="2D2D2D"/>
                  </a:solidFill>
                  <a:cs typeface="+mn-ea"/>
                </a:rPr>
                <a:t>部分</a:t>
              </a:r>
              <a:r>
                <a:rPr lang="zh-CN" altLang="zh-CN" sz="2400" b="1" spc="300" dirty="0">
                  <a:solidFill>
                    <a:srgbClr val="2D2D2D"/>
                  </a:solidFill>
                  <a:cs typeface="+mn-ea"/>
                </a:rPr>
                <a:t>用户涉及</a:t>
              </a:r>
              <a:r>
                <a:rPr lang="zh-CN" altLang="zh-CN" sz="2400" b="1" spc="300" dirty="0" smtClean="0">
                  <a:solidFill>
                    <a:srgbClr val="2D2D2D"/>
                  </a:solidFill>
                  <a:cs typeface="+mn-ea"/>
                </a:rPr>
                <a:t>行业</a:t>
              </a:r>
              <a:endParaRPr lang="zh-CN" altLang="en-US" sz="2400" b="1" spc="300" dirty="0">
                <a:solidFill>
                  <a:srgbClr val="2D2D2D"/>
                </a:solidFill>
                <a:cs typeface="+mn-ea"/>
                <a:sym typeface="微软雅黑" panose="020B0503020204020204" pitchFamily="34" charset="-122"/>
              </a:endParaRPr>
            </a:p>
          </p:txBody>
        </p:sp>
      </p:grpSp>
      <p:grpSp>
        <p:nvGrpSpPr>
          <p:cNvPr id="34" name="组合 33"/>
          <p:cNvGrpSpPr/>
          <p:nvPr/>
        </p:nvGrpSpPr>
        <p:grpSpPr>
          <a:xfrm>
            <a:off x="1654175" y="1885950"/>
            <a:ext cx="2984500" cy="727075"/>
            <a:chOff x="1654175" y="1885950"/>
            <a:chExt cx="2984500" cy="727075"/>
          </a:xfrm>
        </p:grpSpPr>
        <p:sp>
          <p:nvSpPr>
            <p:cNvPr id="35" name="Freeform 19"/>
            <p:cNvSpPr/>
            <p:nvPr/>
          </p:nvSpPr>
          <p:spPr bwMode="auto">
            <a:xfrm>
              <a:off x="1654175" y="1885950"/>
              <a:ext cx="2984500" cy="727075"/>
            </a:xfrm>
            <a:custGeom>
              <a:avLst/>
              <a:gdLst>
                <a:gd name="T0" fmla="*/ 227 w 235"/>
                <a:gd name="T1" fmla="*/ 0 h 57"/>
                <a:gd name="T2" fmla="*/ 9 w 235"/>
                <a:gd name="T3" fmla="*/ 0 h 57"/>
                <a:gd name="T4" fmla="*/ 0 w 235"/>
                <a:gd name="T5" fmla="*/ 9 h 57"/>
                <a:gd name="T6" fmla="*/ 0 w 235"/>
                <a:gd name="T7" fmla="*/ 48 h 57"/>
                <a:gd name="T8" fmla="*/ 9 w 235"/>
                <a:gd name="T9" fmla="*/ 57 h 57"/>
                <a:gd name="T10" fmla="*/ 227 w 235"/>
                <a:gd name="T11" fmla="*/ 57 h 57"/>
                <a:gd name="T12" fmla="*/ 235 w 235"/>
                <a:gd name="T13" fmla="*/ 48 h 57"/>
                <a:gd name="T14" fmla="*/ 235 w 235"/>
                <a:gd name="T15" fmla="*/ 9 h 57"/>
                <a:gd name="T16" fmla="*/ 227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227" y="0"/>
                  </a:moveTo>
                  <a:lnTo>
                    <a:pt x="9" y="0"/>
                  </a:lnTo>
                  <a:cubicBezTo>
                    <a:pt x="4" y="0"/>
                    <a:pt x="0" y="4"/>
                    <a:pt x="0" y="9"/>
                  </a:cubicBezTo>
                  <a:lnTo>
                    <a:pt x="0" y="48"/>
                  </a:lnTo>
                  <a:cubicBezTo>
                    <a:pt x="0" y="53"/>
                    <a:pt x="4" y="57"/>
                    <a:pt x="9" y="57"/>
                  </a:cubicBezTo>
                  <a:lnTo>
                    <a:pt x="227" y="57"/>
                  </a:lnTo>
                  <a:cubicBezTo>
                    <a:pt x="232" y="57"/>
                    <a:pt x="235" y="53"/>
                    <a:pt x="235" y="48"/>
                  </a:cubicBezTo>
                  <a:lnTo>
                    <a:pt x="235" y="9"/>
                  </a:lnTo>
                  <a:cubicBezTo>
                    <a:pt x="235" y="4"/>
                    <a:pt x="232" y="0"/>
                    <a:pt x="227"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框 36"/>
            <p:cNvSpPr txBox="1">
              <a:spLocks noChangeArrowheads="1"/>
            </p:cNvSpPr>
            <p:nvPr/>
          </p:nvSpPr>
          <p:spPr bwMode="auto">
            <a:xfrm>
              <a:off x="1802484" y="2047430"/>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国防军工</a:t>
              </a:r>
              <a:endParaRPr lang="zh-CN" altLang="en-US" sz="1800" b="1" spc="300" dirty="0">
                <a:solidFill>
                  <a:srgbClr val="2D2D2D"/>
                </a:solidFill>
                <a:cs typeface="+mn-ea"/>
                <a:sym typeface="微软雅黑" panose="020B0503020204020204" pitchFamily="34" charset="-122"/>
              </a:endParaRPr>
            </a:p>
          </p:txBody>
        </p:sp>
      </p:grpSp>
      <p:grpSp>
        <p:nvGrpSpPr>
          <p:cNvPr id="38" name="组合 37"/>
          <p:cNvGrpSpPr/>
          <p:nvPr/>
        </p:nvGrpSpPr>
        <p:grpSpPr>
          <a:xfrm>
            <a:off x="777875" y="3227388"/>
            <a:ext cx="2984500" cy="727075"/>
            <a:chOff x="777875" y="3227388"/>
            <a:chExt cx="2984500" cy="727075"/>
          </a:xfrm>
        </p:grpSpPr>
        <p:sp>
          <p:nvSpPr>
            <p:cNvPr id="39" name="Freeform 23"/>
            <p:cNvSpPr/>
            <p:nvPr/>
          </p:nvSpPr>
          <p:spPr bwMode="auto">
            <a:xfrm>
              <a:off x="777875" y="3227388"/>
              <a:ext cx="2984500" cy="727075"/>
            </a:xfrm>
            <a:custGeom>
              <a:avLst/>
              <a:gdLst>
                <a:gd name="T0" fmla="*/ 227 w 235"/>
                <a:gd name="T1" fmla="*/ 0 h 57"/>
                <a:gd name="T2" fmla="*/ 9 w 235"/>
                <a:gd name="T3" fmla="*/ 0 h 57"/>
                <a:gd name="T4" fmla="*/ 0 w 235"/>
                <a:gd name="T5" fmla="*/ 9 h 57"/>
                <a:gd name="T6" fmla="*/ 0 w 235"/>
                <a:gd name="T7" fmla="*/ 48 h 57"/>
                <a:gd name="T8" fmla="*/ 9 w 235"/>
                <a:gd name="T9" fmla="*/ 57 h 57"/>
                <a:gd name="T10" fmla="*/ 227 w 235"/>
                <a:gd name="T11" fmla="*/ 57 h 57"/>
                <a:gd name="T12" fmla="*/ 235 w 235"/>
                <a:gd name="T13" fmla="*/ 48 h 57"/>
                <a:gd name="T14" fmla="*/ 235 w 235"/>
                <a:gd name="T15" fmla="*/ 9 h 57"/>
                <a:gd name="T16" fmla="*/ 227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227" y="0"/>
                  </a:moveTo>
                  <a:lnTo>
                    <a:pt x="9" y="0"/>
                  </a:lnTo>
                  <a:cubicBezTo>
                    <a:pt x="4" y="0"/>
                    <a:pt x="0" y="4"/>
                    <a:pt x="0" y="9"/>
                  </a:cubicBezTo>
                  <a:lnTo>
                    <a:pt x="0" y="48"/>
                  </a:lnTo>
                  <a:cubicBezTo>
                    <a:pt x="0" y="53"/>
                    <a:pt x="4" y="57"/>
                    <a:pt x="9" y="57"/>
                  </a:cubicBezTo>
                  <a:lnTo>
                    <a:pt x="227" y="57"/>
                  </a:lnTo>
                  <a:cubicBezTo>
                    <a:pt x="232" y="57"/>
                    <a:pt x="235" y="53"/>
                    <a:pt x="235" y="48"/>
                  </a:cubicBezTo>
                  <a:lnTo>
                    <a:pt x="235" y="9"/>
                  </a:lnTo>
                  <a:cubicBezTo>
                    <a:pt x="235" y="4"/>
                    <a:pt x="232" y="0"/>
                    <a:pt x="227"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1" name="文本框 40"/>
            <p:cNvSpPr txBox="1">
              <a:spLocks noChangeArrowheads="1"/>
            </p:cNvSpPr>
            <p:nvPr/>
          </p:nvSpPr>
          <p:spPr bwMode="auto">
            <a:xfrm>
              <a:off x="926184" y="340625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生物医学</a:t>
              </a:r>
              <a:endParaRPr lang="zh-CN" altLang="en-US" sz="1800" b="1" spc="300" dirty="0">
                <a:solidFill>
                  <a:srgbClr val="2D2D2D"/>
                </a:solidFill>
                <a:cs typeface="+mn-ea"/>
                <a:sym typeface="微软雅黑" panose="020B0503020204020204" pitchFamily="34" charset="-122"/>
              </a:endParaRPr>
            </a:p>
          </p:txBody>
        </p:sp>
      </p:grpSp>
      <p:grpSp>
        <p:nvGrpSpPr>
          <p:cNvPr id="42" name="组合 41"/>
          <p:cNvGrpSpPr/>
          <p:nvPr/>
        </p:nvGrpSpPr>
        <p:grpSpPr>
          <a:xfrm>
            <a:off x="1654175" y="4567238"/>
            <a:ext cx="2984500" cy="727075"/>
            <a:chOff x="1654175" y="4567238"/>
            <a:chExt cx="2984500" cy="727075"/>
          </a:xfrm>
        </p:grpSpPr>
        <p:sp>
          <p:nvSpPr>
            <p:cNvPr id="43" name="Freeform 21"/>
            <p:cNvSpPr/>
            <p:nvPr/>
          </p:nvSpPr>
          <p:spPr bwMode="auto">
            <a:xfrm>
              <a:off x="1654175" y="4567238"/>
              <a:ext cx="2984500" cy="727075"/>
            </a:xfrm>
            <a:custGeom>
              <a:avLst/>
              <a:gdLst>
                <a:gd name="T0" fmla="*/ 227 w 235"/>
                <a:gd name="T1" fmla="*/ 0 h 57"/>
                <a:gd name="T2" fmla="*/ 9 w 235"/>
                <a:gd name="T3" fmla="*/ 0 h 57"/>
                <a:gd name="T4" fmla="*/ 0 w 235"/>
                <a:gd name="T5" fmla="*/ 9 h 57"/>
                <a:gd name="T6" fmla="*/ 0 w 235"/>
                <a:gd name="T7" fmla="*/ 48 h 57"/>
                <a:gd name="T8" fmla="*/ 9 w 235"/>
                <a:gd name="T9" fmla="*/ 57 h 57"/>
                <a:gd name="T10" fmla="*/ 227 w 235"/>
                <a:gd name="T11" fmla="*/ 57 h 57"/>
                <a:gd name="T12" fmla="*/ 235 w 235"/>
                <a:gd name="T13" fmla="*/ 48 h 57"/>
                <a:gd name="T14" fmla="*/ 235 w 235"/>
                <a:gd name="T15" fmla="*/ 9 h 57"/>
                <a:gd name="T16" fmla="*/ 227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227" y="0"/>
                  </a:moveTo>
                  <a:lnTo>
                    <a:pt x="9" y="0"/>
                  </a:lnTo>
                  <a:cubicBezTo>
                    <a:pt x="4" y="0"/>
                    <a:pt x="0" y="4"/>
                    <a:pt x="0" y="9"/>
                  </a:cubicBezTo>
                  <a:lnTo>
                    <a:pt x="0" y="48"/>
                  </a:lnTo>
                  <a:cubicBezTo>
                    <a:pt x="0" y="53"/>
                    <a:pt x="4" y="57"/>
                    <a:pt x="9" y="57"/>
                  </a:cubicBezTo>
                  <a:lnTo>
                    <a:pt x="227" y="57"/>
                  </a:lnTo>
                  <a:cubicBezTo>
                    <a:pt x="232" y="57"/>
                    <a:pt x="235" y="53"/>
                    <a:pt x="235" y="48"/>
                  </a:cubicBezTo>
                  <a:lnTo>
                    <a:pt x="235" y="9"/>
                  </a:lnTo>
                  <a:cubicBezTo>
                    <a:pt x="235" y="4"/>
                    <a:pt x="232" y="0"/>
                    <a:pt x="227"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文本框 44"/>
            <p:cNvSpPr txBox="1">
              <a:spLocks noChangeArrowheads="1"/>
            </p:cNvSpPr>
            <p:nvPr/>
          </p:nvSpPr>
          <p:spPr bwMode="auto">
            <a:xfrm>
              <a:off x="1802484" y="474610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农林牧渔</a:t>
              </a:r>
              <a:endParaRPr lang="zh-CN" altLang="en-US" sz="1800" b="1" spc="300" dirty="0">
                <a:solidFill>
                  <a:srgbClr val="2D2D2D"/>
                </a:solidFill>
                <a:cs typeface="+mn-ea"/>
                <a:sym typeface="微软雅黑" panose="020B0503020204020204" pitchFamily="34" charset="-122"/>
              </a:endParaRPr>
            </a:p>
          </p:txBody>
        </p:sp>
      </p:grpSp>
      <p:grpSp>
        <p:nvGrpSpPr>
          <p:cNvPr id="46" name="组合 45"/>
          <p:cNvGrpSpPr/>
          <p:nvPr/>
        </p:nvGrpSpPr>
        <p:grpSpPr>
          <a:xfrm>
            <a:off x="7546975" y="1885950"/>
            <a:ext cx="2986088" cy="727075"/>
            <a:chOff x="7546975" y="1885950"/>
            <a:chExt cx="2986088" cy="727075"/>
          </a:xfrm>
        </p:grpSpPr>
        <p:sp>
          <p:nvSpPr>
            <p:cNvPr id="47" name="Freeform 7"/>
            <p:cNvSpPr/>
            <p:nvPr/>
          </p:nvSpPr>
          <p:spPr bwMode="auto">
            <a:xfrm>
              <a:off x="7546975" y="1885950"/>
              <a:ext cx="2986088" cy="727075"/>
            </a:xfrm>
            <a:custGeom>
              <a:avLst/>
              <a:gdLst>
                <a:gd name="T0" fmla="*/ 8 w 235"/>
                <a:gd name="T1" fmla="*/ 0 h 57"/>
                <a:gd name="T2" fmla="*/ 226 w 235"/>
                <a:gd name="T3" fmla="*/ 0 h 57"/>
                <a:gd name="T4" fmla="*/ 235 w 235"/>
                <a:gd name="T5" fmla="*/ 9 h 57"/>
                <a:gd name="T6" fmla="*/ 235 w 235"/>
                <a:gd name="T7" fmla="*/ 48 h 57"/>
                <a:gd name="T8" fmla="*/ 226 w 235"/>
                <a:gd name="T9" fmla="*/ 57 h 57"/>
                <a:gd name="T10" fmla="*/ 8 w 235"/>
                <a:gd name="T11" fmla="*/ 57 h 57"/>
                <a:gd name="T12" fmla="*/ 0 w 235"/>
                <a:gd name="T13" fmla="*/ 48 h 57"/>
                <a:gd name="T14" fmla="*/ 0 w 235"/>
                <a:gd name="T15" fmla="*/ 9 h 57"/>
                <a:gd name="T16" fmla="*/ 8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8" y="0"/>
                  </a:moveTo>
                  <a:lnTo>
                    <a:pt x="226" y="0"/>
                  </a:lnTo>
                  <a:cubicBezTo>
                    <a:pt x="231" y="0"/>
                    <a:pt x="235" y="4"/>
                    <a:pt x="235" y="9"/>
                  </a:cubicBezTo>
                  <a:lnTo>
                    <a:pt x="235" y="48"/>
                  </a:lnTo>
                  <a:cubicBezTo>
                    <a:pt x="235" y="53"/>
                    <a:pt x="231" y="57"/>
                    <a:pt x="226" y="57"/>
                  </a:cubicBezTo>
                  <a:lnTo>
                    <a:pt x="8" y="57"/>
                  </a:lnTo>
                  <a:cubicBezTo>
                    <a:pt x="3" y="57"/>
                    <a:pt x="0" y="53"/>
                    <a:pt x="0" y="48"/>
                  </a:cubicBezTo>
                  <a:lnTo>
                    <a:pt x="0" y="9"/>
                  </a:lnTo>
                  <a:cubicBezTo>
                    <a:pt x="0" y="4"/>
                    <a:pt x="3" y="0"/>
                    <a:pt x="8"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文本框 48"/>
            <p:cNvSpPr txBox="1">
              <a:spLocks noChangeArrowheads="1"/>
            </p:cNvSpPr>
            <p:nvPr/>
          </p:nvSpPr>
          <p:spPr bwMode="auto">
            <a:xfrm>
              <a:off x="7689728" y="2047430"/>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政法</a:t>
              </a:r>
              <a:endParaRPr lang="zh-CN" altLang="en-US" sz="1800" b="1" spc="300" dirty="0">
                <a:solidFill>
                  <a:srgbClr val="2D2D2D"/>
                </a:solidFill>
                <a:cs typeface="+mn-ea"/>
                <a:sym typeface="微软雅黑" panose="020B0503020204020204" pitchFamily="34" charset="-122"/>
              </a:endParaRPr>
            </a:p>
          </p:txBody>
        </p:sp>
      </p:grpSp>
      <p:grpSp>
        <p:nvGrpSpPr>
          <p:cNvPr id="50" name="组合 49"/>
          <p:cNvGrpSpPr/>
          <p:nvPr/>
        </p:nvGrpSpPr>
        <p:grpSpPr>
          <a:xfrm>
            <a:off x="7546975" y="4567238"/>
            <a:ext cx="2986088" cy="727075"/>
            <a:chOff x="7546975" y="4567238"/>
            <a:chExt cx="2986088" cy="727075"/>
          </a:xfrm>
        </p:grpSpPr>
        <p:sp>
          <p:nvSpPr>
            <p:cNvPr id="51" name="Freeform 9"/>
            <p:cNvSpPr/>
            <p:nvPr/>
          </p:nvSpPr>
          <p:spPr bwMode="auto">
            <a:xfrm>
              <a:off x="7546975" y="4567238"/>
              <a:ext cx="2986088" cy="727075"/>
            </a:xfrm>
            <a:custGeom>
              <a:avLst/>
              <a:gdLst>
                <a:gd name="T0" fmla="*/ 8 w 235"/>
                <a:gd name="T1" fmla="*/ 0 h 57"/>
                <a:gd name="T2" fmla="*/ 226 w 235"/>
                <a:gd name="T3" fmla="*/ 0 h 57"/>
                <a:gd name="T4" fmla="*/ 235 w 235"/>
                <a:gd name="T5" fmla="*/ 9 h 57"/>
                <a:gd name="T6" fmla="*/ 235 w 235"/>
                <a:gd name="T7" fmla="*/ 48 h 57"/>
                <a:gd name="T8" fmla="*/ 226 w 235"/>
                <a:gd name="T9" fmla="*/ 57 h 57"/>
                <a:gd name="T10" fmla="*/ 8 w 235"/>
                <a:gd name="T11" fmla="*/ 57 h 57"/>
                <a:gd name="T12" fmla="*/ 0 w 235"/>
                <a:gd name="T13" fmla="*/ 48 h 57"/>
                <a:gd name="T14" fmla="*/ 0 w 235"/>
                <a:gd name="T15" fmla="*/ 9 h 57"/>
                <a:gd name="T16" fmla="*/ 8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8" y="0"/>
                  </a:moveTo>
                  <a:lnTo>
                    <a:pt x="226" y="0"/>
                  </a:lnTo>
                  <a:cubicBezTo>
                    <a:pt x="231" y="0"/>
                    <a:pt x="235" y="4"/>
                    <a:pt x="235" y="9"/>
                  </a:cubicBezTo>
                  <a:lnTo>
                    <a:pt x="235" y="48"/>
                  </a:lnTo>
                  <a:cubicBezTo>
                    <a:pt x="235" y="53"/>
                    <a:pt x="231" y="57"/>
                    <a:pt x="226" y="57"/>
                  </a:cubicBezTo>
                  <a:lnTo>
                    <a:pt x="8" y="57"/>
                  </a:lnTo>
                  <a:cubicBezTo>
                    <a:pt x="3" y="57"/>
                    <a:pt x="0" y="53"/>
                    <a:pt x="0" y="48"/>
                  </a:cubicBezTo>
                  <a:lnTo>
                    <a:pt x="0" y="9"/>
                  </a:lnTo>
                  <a:cubicBezTo>
                    <a:pt x="0" y="4"/>
                    <a:pt x="3" y="0"/>
                    <a:pt x="8"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文本框 52"/>
            <p:cNvSpPr txBox="1">
              <a:spLocks noChangeArrowheads="1"/>
            </p:cNvSpPr>
            <p:nvPr/>
          </p:nvSpPr>
          <p:spPr bwMode="auto">
            <a:xfrm>
              <a:off x="7689728" y="474610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社科财经</a:t>
              </a:r>
              <a:endParaRPr lang="zh-CN" altLang="en-US" sz="1800" b="1" spc="300" dirty="0">
                <a:solidFill>
                  <a:srgbClr val="2D2D2D"/>
                </a:solidFill>
                <a:cs typeface="+mn-ea"/>
                <a:sym typeface="微软雅黑" panose="020B0503020204020204" pitchFamily="34" charset="-122"/>
              </a:endParaRPr>
            </a:p>
          </p:txBody>
        </p:sp>
      </p:grpSp>
      <p:grpSp>
        <p:nvGrpSpPr>
          <p:cNvPr id="54" name="组合 53"/>
          <p:cNvGrpSpPr/>
          <p:nvPr/>
        </p:nvGrpSpPr>
        <p:grpSpPr>
          <a:xfrm>
            <a:off x="8424863" y="3227388"/>
            <a:ext cx="2984500" cy="727075"/>
            <a:chOff x="8424863" y="3227388"/>
            <a:chExt cx="2984500" cy="727075"/>
          </a:xfrm>
        </p:grpSpPr>
        <p:sp>
          <p:nvSpPr>
            <p:cNvPr id="55" name="Freeform 11"/>
            <p:cNvSpPr/>
            <p:nvPr/>
          </p:nvSpPr>
          <p:spPr bwMode="auto">
            <a:xfrm>
              <a:off x="8424863" y="3227388"/>
              <a:ext cx="2984500" cy="727075"/>
            </a:xfrm>
            <a:custGeom>
              <a:avLst/>
              <a:gdLst>
                <a:gd name="T0" fmla="*/ 8 w 235"/>
                <a:gd name="T1" fmla="*/ 0 h 57"/>
                <a:gd name="T2" fmla="*/ 226 w 235"/>
                <a:gd name="T3" fmla="*/ 0 h 57"/>
                <a:gd name="T4" fmla="*/ 235 w 235"/>
                <a:gd name="T5" fmla="*/ 9 h 57"/>
                <a:gd name="T6" fmla="*/ 235 w 235"/>
                <a:gd name="T7" fmla="*/ 48 h 57"/>
                <a:gd name="T8" fmla="*/ 226 w 235"/>
                <a:gd name="T9" fmla="*/ 57 h 57"/>
                <a:gd name="T10" fmla="*/ 8 w 235"/>
                <a:gd name="T11" fmla="*/ 57 h 57"/>
                <a:gd name="T12" fmla="*/ 0 w 235"/>
                <a:gd name="T13" fmla="*/ 48 h 57"/>
                <a:gd name="T14" fmla="*/ 0 w 235"/>
                <a:gd name="T15" fmla="*/ 9 h 57"/>
                <a:gd name="T16" fmla="*/ 8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8" y="0"/>
                  </a:moveTo>
                  <a:lnTo>
                    <a:pt x="226" y="0"/>
                  </a:lnTo>
                  <a:cubicBezTo>
                    <a:pt x="231" y="0"/>
                    <a:pt x="235" y="4"/>
                    <a:pt x="235" y="9"/>
                  </a:cubicBezTo>
                  <a:lnTo>
                    <a:pt x="235" y="48"/>
                  </a:lnTo>
                  <a:cubicBezTo>
                    <a:pt x="235" y="53"/>
                    <a:pt x="231" y="57"/>
                    <a:pt x="226" y="57"/>
                  </a:cubicBezTo>
                  <a:lnTo>
                    <a:pt x="8" y="57"/>
                  </a:lnTo>
                  <a:cubicBezTo>
                    <a:pt x="3" y="57"/>
                    <a:pt x="0" y="53"/>
                    <a:pt x="0" y="48"/>
                  </a:cubicBezTo>
                  <a:lnTo>
                    <a:pt x="0" y="9"/>
                  </a:lnTo>
                  <a:cubicBezTo>
                    <a:pt x="0" y="4"/>
                    <a:pt x="3" y="0"/>
                    <a:pt x="8"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文本框 56"/>
            <p:cNvSpPr txBox="1">
              <a:spLocks noChangeArrowheads="1"/>
            </p:cNvSpPr>
            <p:nvPr/>
          </p:nvSpPr>
          <p:spPr bwMode="auto">
            <a:xfrm>
              <a:off x="8560472" y="340625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石油化工</a:t>
              </a:r>
              <a:endParaRPr lang="zh-CN" altLang="en-US" sz="1800" b="1" spc="300" dirty="0">
                <a:solidFill>
                  <a:srgbClr val="2D2D2D"/>
                </a:solidFill>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21116"/>
            <a:ext cx="3106632" cy="55399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defRPr/>
            </a:pPr>
            <a:r>
              <a:rPr lang="zh-CN" altLang="en-US" sz="2000" b="1" spc="300" dirty="0" smtClean="0">
                <a:solidFill>
                  <a:schemeClr val="accent5"/>
                </a:solidFill>
              </a:rPr>
              <a:t>用户</a:t>
            </a:r>
            <a:r>
              <a:rPr lang="zh-CN" altLang="en-US" sz="2000" b="1" spc="300" dirty="0">
                <a:solidFill>
                  <a:schemeClr val="accent5"/>
                </a:solidFill>
              </a:rPr>
              <a:t>类型及涉及的行业</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13"/>
          <p:cNvSpPr/>
          <p:nvPr/>
        </p:nvSpPr>
        <p:spPr bwMode="auto">
          <a:xfrm>
            <a:off x="6505575" y="2268538"/>
            <a:ext cx="1041400" cy="523875"/>
          </a:xfrm>
          <a:custGeom>
            <a:avLst/>
            <a:gdLst>
              <a:gd name="T0" fmla="*/ 0 w 82"/>
              <a:gd name="T1" fmla="*/ 41 h 41"/>
              <a:gd name="T2" fmla="*/ 34 w 82"/>
              <a:gd name="T3" fmla="*/ 0 h 41"/>
              <a:gd name="T4" fmla="*/ 82 w 82"/>
              <a:gd name="T5" fmla="*/ 0 h 41"/>
            </a:gdLst>
            <a:ahLst/>
            <a:cxnLst>
              <a:cxn ang="0">
                <a:pos x="T0" y="T1"/>
              </a:cxn>
              <a:cxn ang="0">
                <a:pos x="T2" y="T3"/>
              </a:cxn>
              <a:cxn ang="0">
                <a:pos x="T4" y="T5"/>
              </a:cxn>
            </a:cxnLst>
            <a:rect l="0" t="0" r="r" b="b"/>
            <a:pathLst>
              <a:path w="82" h="41">
                <a:moveTo>
                  <a:pt x="0" y="41"/>
                </a:moveTo>
                <a:lnTo>
                  <a:pt x="34" y="0"/>
                </a:lnTo>
                <a:lnTo>
                  <a:pt x="82" y="0"/>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Freeform 14"/>
          <p:cNvSpPr/>
          <p:nvPr/>
        </p:nvSpPr>
        <p:spPr bwMode="auto">
          <a:xfrm>
            <a:off x="6505575" y="4387850"/>
            <a:ext cx="1041400" cy="523875"/>
          </a:xfrm>
          <a:custGeom>
            <a:avLst/>
            <a:gdLst>
              <a:gd name="T0" fmla="*/ 0 w 82"/>
              <a:gd name="T1" fmla="*/ 0 h 41"/>
              <a:gd name="T2" fmla="*/ 34 w 82"/>
              <a:gd name="T3" fmla="*/ 41 h 41"/>
              <a:gd name="T4" fmla="*/ 82 w 82"/>
              <a:gd name="T5" fmla="*/ 41 h 41"/>
            </a:gdLst>
            <a:ahLst/>
            <a:cxnLst>
              <a:cxn ang="0">
                <a:pos x="T0" y="T1"/>
              </a:cxn>
              <a:cxn ang="0">
                <a:pos x="T2" y="T3"/>
              </a:cxn>
              <a:cxn ang="0">
                <a:pos x="T4" y="T5"/>
              </a:cxn>
            </a:cxnLst>
            <a:rect l="0" t="0" r="r" b="b"/>
            <a:pathLst>
              <a:path w="82" h="41">
                <a:moveTo>
                  <a:pt x="0" y="0"/>
                </a:moveTo>
                <a:lnTo>
                  <a:pt x="34" y="41"/>
                </a:lnTo>
                <a:lnTo>
                  <a:pt x="82" y="41"/>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 name="Freeform 25"/>
          <p:cNvSpPr/>
          <p:nvPr/>
        </p:nvSpPr>
        <p:spPr bwMode="auto">
          <a:xfrm>
            <a:off x="4638675" y="2268538"/>
            <a:ext cx="1041400" cy="523875"/>
          </a:xfrm>
          <a:custGeom>
            <a:avLst/>
            <a:gdLst>
              <a:gd name="T0" fmla="*/ 82 w 82"/>
              <a:gd name="T1" fmla="*/ 41 h 41"/>
              <a:gd name="T2" fmla="*/ 48 w 82"/>
              <a:gd name="T3" fmla="*/ 0 h 41"/>
              <a:gd name="T4" fmla="*/ 0 w 82"/>
              <a:gd name="T5" fmla="*/ 0 h 41"/>
            </a:gdLst>
            <a:ahLst/>
            <a:cxnLst>
              <a:cxn ang="0">
                <a:pos x="T0" y="T1"/>
              </a:cxn>
              <a:cxn ang="0">
                <a:pos x="T2" y="T3"/>
              </a:cxn>
              <a:cxn ang="0">
                <a:pos x="T4" y="T5"/>
              </a:cxn>
            </a:cxnLst>
            <a:rect l="0" t="0" r="r" b="b"/>
            <a:pathLst>
              <a:path w="82" h="41">
                <a:moveTo>
                  <a:pt x="82" y="41"/>
                </a:moveTo>
                <a:lnTo>
                  <a:pt x="48" y="0"/>
                </a:lnTo>
                <a:lnTo>
                  <a:pt x="0" y="0"/>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Freeform 26"/>
          <p:cNvSpPr/>
          <p:nvPr/>
        </p:nvSpPr>
        <p:spPr bwMode="auto">
          <a:xfrm>
            <a:off x="4638675" y="4387850"/>
            <a:ext cx="1041400" cy="523875"/>
          </a:xfrm>
          <a:custGeom>
            <a:avLst/>
            <a:gdLst>
              <a:gd name="T0" fmla="*/ 82 w 82"/>
              <a:gd name="T1" fmla="*/ 0 h 41"/>
              <a:gd name="T2" fmla="*/ 48 w 82"/>
              <a:gd name="T3" fmla="*/ 41 h 41"/>
              <a:gd name="T4" fmla="*/ 0 w 82"/>
              <a:gd name="T5" fmla="*/ 41 h 41"/>
            </a:gdLst>
            <a:ahLst/>
            <a:cxnLst>
              <a:cxn ang="0">
                <a:pos x="T0" y="T1"/>
              </a:cxn>
              <a:cxn ang="0">
                <a:pos x="T2" y="T3"/>
              </a:cxn>
              <a:cxn ang="0">
                <a:pos x="T4" y="T5"/>
              </a:cxn>
            </a:cxnLst>
            <a:rect l="0" t="0" r="r" b="b"/>
            <a:pathLst>
              <a:path w="82" h="41">
                <a:moveTo>
                  <a:pt x="82" y="0"/>
                </a:moveTo>
                <a:lnTo>
                  <a:pt x="48" y="41"/>
                </a:lnTo>
                <a:lnTo>
                  <a:pt x="0" y="41"/>
                </a:lnTo>
              </a:path>
            </a:pathLst>
          </a:custGeom>
          <a:noFill/>
          <a:ln w="12700"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0" name="组合 29"/>
          <p:cNvGrpSpPr/>
          <p:nvPr/>
        </p:nvGrpSpPr>
        <p:grpSpPr>
          <a:xfrm>
            <a:off x="5250000" y="2749037"/>
            <a:ext cx="1692000" cy="1692000"/>
            <a:chOff x="5250000" y="2749037"/>
            <a:chExt cx="1692000" cy="1692000"/>
          </a:xfrm>
        </p:grpSpPr>
        <p:sp>
          <p:nvSpPr>
            <p:cNvPr id="31" name="Oval 5"/>
            <p:cNvSpPr>
              <a:spLocks noChangeArrowheads="1"/>
            </p:cNvSpPr>
            <p:nvPr/>
          </p:nvSpPr>
          <p:spPr bwMode="auto">
            <a:xfrm>
              <a:off x="5250000" y="2749037"/>
              <a:ext cx="1692000" cy="1692000"/>
            </a:xfrm>
            <a:prstGeom prst="ellipse">
              <a:avLst/>
            </a:pr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3" name="文本框 32"/>
            <p:cNvSpPr txBox="1">
              <a:spLocks noChangeArrowheads="1"/>
            </p:cNvSpPr>
            <p:nvPr/>
          </p:nvSpPr>
          <p:spPr bwMode="auto">
            <a:xfrm>
              <a:off x="5403677" y="2990760"/>
              <a:ext cx="1384645" cy="120032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spc="300" dirty="0">
                  <a:solidFill>
                    <a:srgbClr val="2D2D2D"/>
                  </a:solidFill>
                  <a:cs typeface="+mn-ea"/>
                </a:rPr>
                <a:t>部分</a:t>
              </a:r>
              <a:r>
                <a:rPr lang="zh-CN" altLang="zh-CN" sz="2400" b="1" spc="300" dirty="0">
                  <a:solidFill>
                    <a:srgbClr val="2D2D2D"/>
                  </a:solidFill>
                  <a:cs typeface="+mn-ea"/>
                </a:rPr>
                <a:t>用户</a:t>
              </a:r>
              <a:r>
                <a:rPr lang="zh-CN" altLang="zh-CN" sz="2400" b="1" spc="300" dirty="0" smtClean="0">
                  <a:solidFill>
                    <a:srgbClr val="2D2D2D"/>
                  </a:solidFill>
                  <a:cs typeface="+mn-ea"/>
                </a:rPr>
                <a:t>涉及</a:t>
              </a:r>
              <a:r>
                <a:rPr lang="zh-CN" altLang="en-US" sz="2400" b="1" spc="300" dirty="0">
                  <a:solidFill>
                    <a:srgbClr val="2D2D2D"/>
                  </a:solidFill>
                  <a:cs typeface="+mn-ea"/>
                </a:rPr>
                <a:t>类型</a:t>
              </a:r>
              <a:endParaRPr lang="zh-CN" altLang="en-US" sz="2400" b="1" spc="300" dirty="0">
                <a:solidFill>
                  <a:srgbClr val="2D2D2D"/>
                </a:solidFill>
                <a:cs typeface="+mn-ea"/>
                <a:sym typeface="微软雅黑" panose="020B0503020204020204" pitchFamily="34" charset="-122"/>
              </a:endParaRPr>
            </a:p>
          </p:txBody>
        </p:sp>
      </p:grpSp>
      <p:grpSp>
        <p:nvGrpSpPr>
          <p:cNvPr id="34" name="组合 33"/>
          <p:cNvGrpSpPr/>
          <p:nvPr/>
        </p:nvGrpSpPr>
        <p:grpSpPr>
          <a:xfrm>
            <a:off x="1654175" y="1885950"/>
            <a:ext cx="2984500" cy="727075"/>
            <a:chOff x="1654175" y="1885950"/>
            <a:chExt cx="2984500" cy="727075"/>
          </a:xfrm>
        </p:grpSpPr>
        <p:sp>
          <p:nvSpPr>
            <p:cNvPr id="35" name="Freeform 19"/>
            <p:cNvSpPr/>
            <p:nvPr/>
          </p:nvSpPr>
          <p:spPr bwMode="auto">
            <a:xfrm>
              <a:off x="1654175" y="1885950"/>
              <a:ext cx="2984500" cy="727075"/>
            </a:xfrm>
            <a:custGeom>
              <a:avLst/>
              <a:gdLst>
                <a:gd name="T0" fmla="*/ 227 w 235"/>
                <a:gd name="T1" fmla="*/ 0 h 57"/>
                <a:gd name="T2" fmla="*/ 9 w 235"/>
                <a:gd name="T3" fmla="*/ 0 h 57"/>
                <a:gd name="T4" fmla="*/ 0 w 235"/>
                <a:gd name="T5" fmla="*/ 9 h 57"/>
                <a:gd name="T6" fmla="*/ 0 w 235"/>
                <a:gd name="T7" fmla="*/ 48 h 57"/>
                <a:gd name="T8" fmla="*/ 9 w 235"/>
                <a:gd name="T9" fmla="*/ 57 h 57"/>
                <a:gd name="T10" fmla="*/ 227 w 235"/>
                <a:gd name="T11" fmla="*/ 57 h 57"/>
                <a:gd name="T12" fmla="*/ 235 w 235"/>
                <a:gd name="T13" fmla="*/ 48 h 57"/>
                <a:gd name="T14" fmla="*/ 235 w 235"/>
                <a:gd name="T15" fmla="*/ 9 h 57"/>
                <a:gd name="T16" fmla="*/ 227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227" y="0"/>
                  </a:moveTo>
                  <a:lnTo>
                    <a:pt x="9" y="0"/>
                  </a:lnTo>
                  <a:cubicBezTo>
                    <a:pt x="4" y="0"/>
                    <a:pt x="0" y="4"/>
                    <a:pt x="0" y="9"/>
                  </a:cubicBezTo>
                  <a:lnTo>
                    <a:pt x="0" y="48"/>
                  </a:lnTo>
                  <a:cubicBezTo>
                    <a:pt x="0" y="53"/>
                    <a:pt x="4" y="57"/>
                    <a:pt x="9" y="57"/>
                  </a:cubicBezTo>
                  <a:lnTo>
                    <a:pt x="227" y="57"/>
                  </a:lnTo>
                  <a:cubicBezTo>
                    <a:pt x="232" y="57"/>
                    <a:pt x="235" y="53"/>
                    <a:pt x="235" y="48"/>
                  </a:cubicBezTo>
                  <a:lnTo>
                    <a:pt x="235" y="9"/>
                  </a:lnTo>
                  <a:cubicBezTo>
                    <a:pt x="235" y="4"/>
                    <a:pt x="232" y="0"/>
                    <a:pt x="227"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7" name="文本框 36"/>
            <p:cNvSpPr txBox="1">
              <a:spLocks noChangeArrowheads="1"/>
            </p:cNvSpPr>
            <p:nvPr/>
          </p:nvSpPr>
          <p:spPr bwMode="auto">
            <a:xfrm>
              <a:off x="1802484" y="2047430"/>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科研单位</a:t>
              </a:r>
              <a:endParaRPr lang="zh-CN" altLang="en-US" sz="1800" b="1" spc="300" dirty="0">
                <a:solidFill>
                  <a:srgbClr val="2D2D2D"/>
                </a:solidFill>
                <a:cs typeface="+mn-ea"/>
                <a:sym typeface="微软雅黑" panose="020B0503020204020204" pitchFamily="34" charset="-122"/>
              </a:endParaRPr>
            </a:p>
          </p:txBody>
        </p:sp>
      </p:grpSp>
      <p:grpSp>
        <p:nvGrpSpPr>
          <p:cNvPr id="42" name="组合 41"/>
          <p:cNvGrpSpPr/>
          <p:nvPr/>
        </p:nvGrpSpPr>
        <p:grpSpPr>
          <a:xfrm>
            <a:off x="1654175" y="4567238"/>
            <a:ext cx="2984500" cy="727075"/>
            <a:chOff x="1654175" y="4567238"/>
            <a:chExt cx="2984500" cy="727075"/>
          </a:xfrm>
        </p:grpSpPr>
        <p:sp>
          <p:nvSpPr>
            <p:cNvPr id="43" name="Freeform 21"/>
            <p:cNvSpPr/>
            <p:nvPr/>
          </p:nvSpPr>
          <p:spPr bwMode="auto">
            <a:xfrm>
              <a:off x="1654175" y="4567238"/>
              <a:ext cx="2984500" cy="727075"/>
            </a:xfrm>
            <a:custGeom>
              <a:avLst/>
              <a:gdLst>
                <a:gd name="T0" fmla="*/ 227 w 235"/>
                <a:gd name="T1" fmla="*/ 0 h 57"/>
                <a:gd name="T2" fmla="*/ 9 w 235"/>
                <a:gd name="T3" fmla="*/ 0 h 57"/>
                <a:gd name="T4" fmla="*/ 0 w 235"/>
                <a:gd name="T5" fmla="*/ 9 h 57"/>
                <a:gd name="T6" fmla="*/ 0 w 235"/>
                <a:gd name="T7" fmla="*/ 48 h 57"/>
                <a:gd name="T8" fmla="*/ 9 w 235"/>
                <a:gd name="T9" fmla="*/ 57 h 57"/>
                <a:gd name="T10" fmla="*/ 227 w 235"/>
                <a:gd name="T11" fmla="*/ 57 h 57"/>
                <a:gd name="T12" fmla="*/ 235 w 235"/>
                <a:gd name="T13" fmla="*/ 48 h 57"/>
                <a:gd name="T14" fmla="*/ 235 w 235"/>
                <a:gd name="T15" fmla="*/ 9 h 57"/>
                <a:gd name="T16" fmla="*/ 227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227" y="0"/>
                  </a:moveTo>
                  <a:lnTo>
                    <a:pt x="9" y="0"/>
                  </a:lnTo>
                  <a:cubicBezTo>
                    <a:pt x="4" y="0"/>
                    <a:pt x="0" y="4"/>
                    <a:pt x="0" y="9"/>
                  </a:cubicBezTo>
                  <a:lnTo>
                    <a:pt x="0" y="48"/>
                  </a:lnTo>
                  <a:cubicBezTo>
                    <a:pt x="0" y="53"/>
                    <a:pt x="4" y="57"/>
                    <a:pt x="9" y="57"/>
                  </a:cubicBezTo>
                  <a:lnTo>
                    <a:pt x="227" y="57"/>
                  </a:lnTo>
                  <a:cubicBezTo>
                    <a:pt x="232" y="57"/>
                    <a:pt x="235" y="53"/>
                    <a:pt x="235" y="48"/>
                  </a:cubicBezTo>
                  <a:lnTo>
                    <a:pt x="235" y="9"/>
                  </a:lnTo>
                  <a:cubicBezTo>
                    <a:pt x="235" y="4"/>
                    <a:pt x="232" y="0"/>
                    <a:pt x="227"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文本框 44"/>
            <p:cNvSpPr txBox="1">
              <a:spLocks noChangeArrowheads="1"/>
            </p:cNvSpPr>
            <p:nvPr/>
          </p:nvSpPr>
          <p:spPr bwMode="auto">
            <a:xfrm>
              <a:off x="1802484" y="474610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政府机构</a:t>
              </a:r>
              <a:endParaRPr lang="zh-CN" altLang="en-US" sz="1800" b="1" spc="300" dirty="0">
                <a:solidFill>
                  <a:srgbClr val="2D2D2D"/>
                </a:solidFill>
                <a:cs typeface="+mn-ea"/>
                <a:sym typeface="微软雅黑" panose="020B0503020204020204" pitchFamily="34" charset="-122"/>
              </a:endParaRPr>
            </a:p>
          </p:txBody>
        </p:sp>
      </p:grpSp>
      <p:grpSp>
        <p:nvGrpSpPr>
          <p:cNvPr id="46" name="组合 45"/>
          <p:cNvGrpSpPr/>
          <p:nvPr/>
        </p:nvGrpSpPr>
        <p:grpSpPr>
          <a:xfrm>
            <a:off x="7546975" y="1885950"/>
            <a:ext cx="2986088" cy="727075"/>
            <a:chOff x="7546975" y="1885950"/>
            <a:chExt cx="2986088" cy="727075"/>
          </a:xfrm>
        </p:grpSpPr>
        <p:sp>
          <p:nvSpPr>
            <p:cNvPr id="47" name="Freeform 7"/>
            <p:cNvSpPr/>
            <p:nvPr/>
          </p:nvSpPr>
          <p:spPr bwMode="auto">
            <a:xfrm>
              <a:off x="7546975" y="1885950"/>
              <a:ext cx="2986088" cy="727075"/>
            </a:xfrm>
            <a:custGeom>
              <a:avLst/>
              <a:gdLst>
                <a:gd name="T0" fmla="*/ 8 w 235"/>
                <a:gd name="T1" fmla="*/ 0 h 57"/>
                <a:gd name="T2" fmla="*/ 226 w 235"/>
                <a:gd name="T3" fmla="*/ 0 h 57"/>
                <a:gd name="T4" fmla="*/ 235 w 235"/>
                <a:gd name="T5" fmla="*/ 9 h 57"/>
                <a:gd name="T6" fmla="*/ 235 w 235"/>
                <a:gd name="T7" fmla="*/ 48 h 57"/>
                <a:gd name="T8" fmla="*/ 226 w 235"/>
                <a:gd name="T9" fmla="*/ 57 h 57"/>
                <a:gd name="T10" fmla="*/ 8 w 235"/>
                <a:gd name="T11" fmla="*/ 57 h 57"/>
                <a:gd name="T12" fmla="*/ 0 w 235"/>
                <a:gd name="T13" fmla="*/ 48 h 57"/>
                <a:gd name="T14" fmla="*/ 0 w 235"/>
                <a:gd name="T15" fmla="*/ 9 h 57"/>
                <a:gd name="T16" fmla="*/ 8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8" y="0"/>
                  </a:moveTo>
                  <a:lnTo>
                    <a:pt x="226" y="0"/>
                  </a:lnTo>
                  <a:cubicBezTo>
                    <a:pt x="231" y="0"/>
                    <a:pt x="235" y="4"/>
                    <a:pt x="235" y="9"/>
                  </a:cubicBezTo>
                  <a:lnTo>
                    <a:pt x="235" y="48"/>
                  </a:lnTo>
                  <a:cubicBezTo>
                    <a:pt x="235" y="53"/>
                    <a:pt x="231" y="57"/>
                    <a:pt x="226" y="57"/>
                  </a:cubicBezTo>
                  <a:lnTo>
                    <a:pt x="8" y="57"/>
                  </a:lnTo>
                  <a:cubicBezTo>
                    <a:pt x="3" y="57"/>
                    <a:pt x="0" y="53"/>
                    <a:pt x="0" y="48"/>
                  </a:cubicBezTo>
                  <a:lnTo>
                    <a:pt x="0" y="9"/>
                  </a:lnTo>
                  <a:cubicBezTo>
                    <a:pt x="0" y="4"/>
                    <a:pt x="3" y="0"/>
                    <a:pt x="8"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文本框 48"/>
            <p:cNvSpPr txBox="1">
              <a:spLocks noChangeArrowheads="1"/>
            </p:cNvSpPr>
            <p:nvPr/>
          </p:nvSpPr>
          <p:spPr bwMode="auto">
            <a:xfrm>
              <a:off x="7689728" y="2047430"/>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a:solidFill>
                    <a:srgbClr val="2D2D2D"/>
                  </a:solidFill>
                  <a:cs typeface="+mn-ea"/>
                  <a:sym typeface="微软雅黑" panose="020B0503020204020204" pitchFamily="34" charset="-122"/>
                </a:rPr>
                <a:t>高校</a:t>
              </a:r>
              <a:endParaRPr lang="zh-CN" altLang="en-US" sz="1800" b="1" spc="300" dirty="0">
                <a:solidFill>
                  <a:srgbClr val="2D2D2D"/>
                </a:solidFill>
                <a:cs typeface="+mn-ea"/>
                <a:sym typeface="微软雅黑" panose="020B0503020204020204" pitchFamily="34" charset="-122"/>
              </a:endParaRPr>
            </a:p>
          </p:txBody>
        </p:sp>
      </p:grpSp>
      <p:grpSp>
        <p:nvGrpSpPr>
          <p:cNvPr id="50" name="组合 49"/>
          <p:cNvGrpSpPr/>
          <p:nvPr/>
        </p:nvGrpSpPr>
        <p:grpSpPr>
          <a:xfrm>
            <a:off x="7546975" y="4567238"/>
            <a:ext cx="2986088" cy="727075"/>
            <a:chOff x="7546975" y="4567238"/>
            <a:chExt cx="2986088" cy="727075"/>
          </a:xfrm>
        </p:grpSpPr>
        <p:sp>
          <p:nvSpPr>
            <p:cNvPr id="51" name="Freeform 9"/>
            <p:cNvSpPr/>
            <p:nvPr/>
          </p:nvSpPr>
          <p:spPr bwMode="auto">
            <a:xfrm>
              <a:off x="7546975" y="4567238"/>
              <a:ext cx="2986088" cy="727075"/>
            </a:xfrm>
            <a:custGeom>
              <a:avLst/>
              <a:gdLst>
                <a:gd name="T0" fmla="*/ 8 w 235"/>
                <a:gd name="T1" fmla="*/ 0 h 57"/>
                <a:gd name="T2" fmla="*/ 226 w 235"/>
                <a:gd name="T3" fmla="*/ 0 h 57"/>
                <a:gd name="T4" fmla="*/ 235 w 235"/>
                <a:gd name="T5" fmla="*/ 9 h 57"/>
                <a:gd name="T6" fmla="*/ 235 w 235"/>
                <a:gd name="T7" fmla="*/ 48 h 57"/>
                <a:gd name="T8" fmla="*/ 226 w 235"/>
                <a:gd name="T9" fmla="*/ 57 h 57"/>
                <a:gd name="T10" fmla="*/ 8 w 235"/>
                <a:gd name="T11" fmla="*/ 57 h 57"/>
                <a:gd name="T12" fmla="*/ 0 w 235"/>
                <a:gd name="T13" fmla="*/ 48 h 57"/>
                <a:gd name="T14" fmla="*/ 0 w 235"/>
                <a:gd name="T15" fmla="*/ 9 h 57"/>
                <a:gd name="T16" fmla="*/ 8 w 235"/>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7">
                  <a:moveTo>
                    <a:pt x="8" y="0"/>
                  </a:moveTo>
                  <a:lnTo>
                    <a:pt x="226" y="0"/>
                  </a:lnTo>
                  <a:cubicBezTo>
                    <a:pt x="231" y="0"/>
                    <a:pt x="235" y="4"/>
                    <a:pt x="235" y="9"/>
                  </a:cubicBezTo>
                  <a:lnTo>
                    <a:pt x="235" y="48"/>
                  </a:lnTo>
                  <a:cubicBezTo>
                    <a:pt x="235" y="53"/>
                    <a:pt x="231" y="57"/>
                    <a:pt x="226" y="57"/>
                  </a:cubicBezTo>
                  <a:lnTo>
                    <a:pt x="8" y="57"/>
                  </a:lnTo>
                  <a:cubicBezTo>
                    <a:pt x="3" y="57"/>
                    <a:pt x="0" y="53"/>
                    <a:pt x="0" y="48"/>
                  </a:cubicBezTo>
                  <a:lnTo>
                    <a:pt x="0" y="9"/>
                  </a:lnTo>
                  <a:cubicBezTo>
                    <a:pt x="0" y="4"/>
                    <a:pt x="3" y="0"/>
                    <a:pt x="8" y="0"/>
                  </a:cubicBezTo>
                  <a:close/>
                </a:path>
              </a:pathLst>
            </a:custGeom>
            <a:solidFill>
              <a:schemeClr val="accent1"/>
            </a:solidFill>
            <a:ln w="0">
              <a:noFill/>
              <a:prstDash val="solid"/>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文本框 52"/>
            <p:cNvSpPr txBox="1">
              <a:spLocks noChangeArrowheads="1"/>
            </p:cNvSpPr>
            <p:nvPr/>
          </p:nvSpPr>
          <p:spPr bwMode="auto">
            <a:xfrm>
              <a:off x="7689728" y="4746109"/>
              <a:ext cx="2700583"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1800" b="1" spc="300" dirty="0" smtClean="0">
                  <a:solidFill>
                    <a:srgbClr val="2D2D2D"/>
                  </a:solidFill>
                  <a:cs typeface="+mn-ea"/>
                  <a:sym typeface="微软雅黑" panose="020B0503020204020204" pitchFamily="34" charset="-122"/>
                </a:rPr>
                <a:t>情报服务机构及公图</a:t>
              </a:r>
              <a:endParaRPr lang="zh-CN" altLang="en-US" sz="1800" b="1" spc="300" dirty="0">
                <a:solidFill>
                  <a:srgbClr val="2D2D2D"/>
                </a:solidFill>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6245812" y="3415831"/>
            <a:ext cx="5946188" cy="59947"/>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rot="2700000">
            <a:off x="4368801" y="2651517"/>
            <a:ext cx="1554966" cy="155496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12"/>
          <p:cNvSpPr>
            <a:spLocks noChangeArrowheads="1"/>
          </p:cNvSpPr>
          <p:nvPr/>
        </p:nvSpPr>
        <p:spPr bwMode="auto">
          <a:xfrm>
            <a:off x="6245812" y="2830000"/>
            <a:ext cx="44339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r>
              <a:rPr lang="en-US" altLang="zh-CN"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KES</a:t>
            </a:r>
            <a:r>
              <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网络资源共享服务系统</a:t>
            </a:r>
            <a:endPar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nvGrpSpPr>
          <p:cNvPr id="14" name="组合 13"/>
          <p:cNvGrpSpPr/>
          <p:nvPr/>
        </p:nvGrpSpPr>
        <p:grpSpPr>
          <a:xfrm>
            <a:off x="6245812" y="3492939"/>
            <a:ext cx="3654706" cy="914271"/>
            <a:chOff x="7011561" y="3531039"/>
            <a:chExt cx="3654706" cy="914271"/>
          </a:xfrm>
        </p:grpSpPr>
        <p:grpSp>
          <p:nvGrpSpPr>
            <p:cNvPr id="29" name="组合 28"/>
            <p:cNvGrpSpPr/>
            <p:nvPr/>
          </p:nvGrpSpPr>
          <p:grpSpPr>
            <a:xfrm>
              <a:off x="7011561" y="3531039"/>
              <a:ext cx="3654706" cy="323165"/>
              <a:chOff x="7030611" y="3531039"/>
              <a:chExt cx="3654706" cy="323165"/>
            </a:xfrm>
          </p:grpSpPr>
          <p:sp>
            <p:nvSpPr>
              <p:cNvPr id="36" name="椭圆 35"/>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6"/>
              <p:cNvSpPr>
                <a:spLocks noChangeArrowheads="1"/>
              </p:cNvSpPr>
              <p:nvPr/>
            </p:nvSpPr>
            <p:spPr bwMode="auto">
              <a:xfrm>
                <a:off x="7176947" y="3531039"/>
                <a:ext cx="35083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nSpc>
                    <a:spcPct val="150000"/>
                  </a:lnSpc>
                  <a:defRPr/>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简介及资质证书展示</a:t>
                </a:r>
                <a:endParaRPr lang="en-US" altLang="zh-CN" sz="1400" dirty="0">
                  <a:solidFill>
                    <a:schemeClr val="accent1"/>
                  </a:solidFill>
                  <a:latin typeface="微软雅黑" panose="020B0503020204020204" pitchFamily="34" charset="-122"/>
                  <a:ea typeface="微软雅黑" panose="020B0503020204020204" pitchFamily="34" charset="-122"/>
                  <a:cs typeface="+mn-ea"/>
                </a:endParaRPr>
              </a:p>
            </p:txBody>
          </p:sp>
        </p:grpSp>
        <p:grpSp>
          <p:nvGrpSpPr>
            <p:cNvPr id="20" name="组合 19"/>
            <p:cNvGrpSpPr/>
            <p:nvPr/>
          </p:nvGrpSpPr>
          <p:grpSpPr>
            <a:xfrm>
              <a:off x="7011561" y="3840984"/>
              <a:ext cx="1891690" cy="323165"/>
              <a:chOff x="7030611" y="3524461"/>
              <a:chExt cx="1891690" cy="323165"/>
            </a:xfrm>
          </p:grpSpPr>
          <p:sp>
            <p:nvSpPr>
              <p:cNvPr id="27" name="椭圆 26"/>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6"/>
              <p:cNvSpPr>
                <a:spLocks noChangeArrowheads="1"/>
              </p:cNvSpPr>
              <p:nvPr/>
            </p:nvSpPr>
            <p:spPr bwMode="auto">
              <a:xfrm>
                <a:off x="7157213" y="3524461"/>
                <a:ext cx="17650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lnSpc>
                    <a:spcPct val="150000"/>
                  </a:lnSpc>
                  <a:defRPr/>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资源整合情况介绍</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grpSp>
        <p:grpSp>
          <p:nvGrpSpPr>
            <p:cNvPr id="17" name="组合 16"/>
            <p:cNvGrpSpPr/>
            <p:nvPr/>
          </p:nvGrpSpPr>
          <p:grpSpPr>
            <a:xfrm>
              <a:off x="7011561" y="4229866"/>
              <a:ext cx="1358838" cy="215444"/>
              <a:chOff x="7030611" y="3596819"/>
              <a:chExt cx="1358838" cy="215444"/>
            </a:xfrm>
          </p:grpSpPr>
          <p:sp>
            <p:nvSpPr>
              <p:cNvPr id="18" name="椭圆 17"/>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6"/>
              <p:cNvSpPr>
                <a:spLocks noChangeArrowheads="1"/>
              </p:cNvSpPr>
              <p:nvPr/>
            </p:nvSpPr>
            <p:spPr bwMode="auto">
              <a:xfrm>
                <a:off x="7176947" y="3596819"/>
                <a:ext cx="121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defRPr/>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产品竞争力</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grpSp>
      </p:grpSp>
      <p:sp>
        <p:nvSpPr>
          <p:cNvPr id="23" name="椭圆 22"/>
          <p:cNvSpPr/>
          <p:nvPr/>
        </p:nvSpPr>
        <p:spPr>
          <a:xfrm>
            <a:off x="6245811" y="4572254"/>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ctangle 6"/>
          <p:cNvSpPr>
            <a:spLocks noChangeArrowheads="1"/>
          </p:cNvSpPr>
          <p:nvPr/>
        </p:nvSpPr>
        <p:spPr bwMode="auto">
          <a:xfrm>
            <a:off x="6392148" y="4503963"/>
            <a:ext cx="14032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defRPr/>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系统使用方式</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sp>
        <p:nvSpPr>
          <p:cNvPr id="25" name="椭圆 24"/>
          <p:cNvSpPr/>
          <p:nvPr/>
        </p:nvSpPr>
        <p:spPr>
          <a:xfrm>
            <a:off x="6243353" y="4888778"/>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6"/>
          <p:cNvSpPr>
            <a:spLocks noChangeArrowheads="1"/>
          </p:cNvSpPr>
          <p:nvPr/>
        </p:nvSpPr>
        <p:spPr bwMode="auto">
          <a:xfrm>
            <a:off x="6400979" y="4821461"/>
            <a:ext cx="17453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defRPr/>
            </a:pP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系统部分功能展示</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sp>
        <p:nvSpPr>
          <p:cNvPr id="30" name="Freeform 13"/>
          <p:cNvSpPr>
            <a:spLocks noEditPoints="1"/>
          </p:cNvSpPr>
          <p:nvPr/>
        </p:nvSpPr>
        <p:spPr bwMode="auto">
          <a:xfrm>
            <a:off x="4709601" y="3100335"/>
            <a:ext cx="873367" cy="689428"/>
          </a:xfrm>
          <a:custGeom>
            <a:avLst/>
            <a:gdLst>
              <a:gd name="T0" fmla="*/ 728323748 w 373"/>
              <a:gd name="T1" fmla="*/ 264617200 h 326"/>
              <a:gd name="T2" fmla="*/ 728323748 w 373"/>
              <a:gd name="T3" fmla="*/ 0 h 326"/>
              <a:gd name="T4" fmla="*/ 0 w 373"/>
              <a:gd name="T5" fmla="*/ 0 h 326"/>
              <a:gd name="T6" fmla="*/ 0 w 373"/>
              <a:gd name="T7" fmla="*/ 556955325 h 326"/>
              <a:gd name="T8" fmla="*/ 211692946 w 373"/>
              <a:gd name="T9" fmla="*/ 556955325 h 326"/>
              <a:gd name="T10" fmla="*/ 211692946 w 373"/>
              <a:gd name="T11" fmla="*/ 821570938 h 326"/>
              <a:gd name="T12" fmla="*/ 940016694 w 373"/>
              <a:gd name="T13" fmla="*/ 821570938 h 326"/>
              <a:gd name="T14" fmla="*/ 940016694 w 373"/>
              <a:gd name="T15" fmla="*/ 264617200 h 326"/>
              <a:gd name="T16" fmla="*/ 728323748 w 373"/>
              <a:gd name="T17" fmla="*/ 264617200 h 326"/>
              <a:gd name="T18" fmla="*/ 80644932 w 373"/>
              <a:gd name="T19" fmla="*/ 473789375 h 326"/>
              <a:gd name="T20" fmla="*/ 80644932 w 373"/>
              <a:gd name="T21" fmla="*/ 80645000 h 326"/>
              <a:gd name="T22" fmla="*/ 647678816 w 373"/>
              <a:gd name="T23" fmla="*/ 80645000 h 326"/>
              <a:gd name="T24" fmla="*/ 647678816 w 373"/>
              <a:gd name="T25" fmla="*/ 264617200 h 326"/>
              <a:gd name="T26" fmla="*/ 211692946 w 373"/>
              <a:gd name="T27" fmla="*/ 264617200 h 326"/>
              <a:gd name="T28" fmla="*/ 211692946 w 373"/>
              <a:gd name="T29" fmla="*/ 473789375 h 326"/>
              <a:gd name="T30" fmla="*/ 80644932 w 373"/>
              <a:gd name="T31" fmla="*/ 473789375 h 326"/>
              <a:gd name="T32" fmla="*/ 859371762 w 373"/>
              <a:gd name="T33" fmla="*/ 740925938 h 326"/>
              <a:gd name="T34" fmla="*/ 292337878 w 373"/>
              <a:gd name="T35" fmla="*/ 740925938 h 326"/>
              <a:gd name="T36" fmla="*/ 292337878 w 373"/>
              <a:gd name="T37" fmla="*/ 345262200 h 326"/>
              <a:gd name="T38" fmla="*/ 859371762 w 373"/>
              <a:gd name="T39" fmla="*/ 345262200 h 326"/>
              <a:gd name="T40" fmla="*/ 859371762 w 373"/>
              <a:gd name="T41" fmla="*/ 740925938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3" h="326">
                <a:moveTo>
                  <a:pt x="289" y="105"/>
                </a:moveTo>
                <a:lnTo>
                  <a:pt x="289" y="0"/>
                </a:lnTo>
                <a:lnTo>
                  <a:pt x="0" y="0"/>
                </a:lnTo>
                <a:lnTo>
                  <a:pt x="0" y="221"/>
                </a:lnTo>
                <a:lnTo>
                  <a:pt x="84" y="221"/>
                </a:lnTo>
                <a:lnTo>
                  <a:pt x="84" y="326"/>
                </a:lnTo>
                <a:lnTo>
                  <a:pt x="373" y="326"/>
                </a:lnTo>
                <a:lnTo>
                  <a:pt x="373" y="105"/>
                </a:lnTo>
                <a:lnTo>
                  <a:pt x="289" y="105"/>
                </a:lnTo>
                <a:close/>
                <a:moveTo>
                  <a:pt x="32" y="188"/>
                </a:moveTo>
                <a:lnTo>
                  <a:pt x="32" y="32"/>
                </a:lnTo>
                <a:lnTo>
                  <a:pt x="257" y="32"/>
                </a:lnTo>
                <a:lnTo>
                  <a:pt x="257" y="105"/>
                </a:lnTo>
                <a:lnTo>
                  <a:pt x="84" y="105"/>
                </a:lnTo>
                <a:lnTo>
                  <a:pt x="84" y="188"/>
                </a:lnTo>
                <a:lnTo>
                  <a:pt x="32" y="188"/>
                </a:lnTo>
                <a:close/>
                <a:moveTo>
                  <a:pt x="341" y="294"/>
                </a:moveTo>
                <a:lnTo>
                  <a:pt x="116" y="294"/>
                </a:lnTo>
                <a:lnTo>
                  <a:pt x="116" y="137"/>
                </a:lnTo>
                <a:lnTo>
                  <a:pt x="341" y="137"/>
                </a:lnTo>
                <a:lnTo>
                  <a:pt x="341" y="294"/>
                </a:lnTo>
                <a:close/>
              </a:path>
            </a:pathLst>
          </a:custGeom>
          <a:solidFill>
            <a:schemeClr val="accent5"/>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2" y="300052"/>
            <a:ext cx="3409239"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spc="300" dirty="0">
                <a:solidFill>
                  <a:schemeClr val="accent5"/>
                </a:solidFill>
              </a:rPr>
              <a:t>KES</a:t>
            </a:r>
            <a:r>
              <a:rPr lang="zh-CN" altLang="en-US" sz="2000" b="1" spc="300" dirty="0">
                <a:solidFill>
                  <a:schemeClr val="accent5"/>
                </a:solidFill>
              </a:rPr>
              <a:t>简介及资质证书</a:t>
            </a:r>
            <a:r>
              <a:rPr lang="zh-CN" altLang="en-US" sz="2000" b="1" spc="300" dirty="0" smtClean="0">
                <a:solidFill>
                  <a:schemeClr val="accent5"/>
                </a:solidFill>
              </a:rPr>
              <a:t>展示</a:t>
            </a:r>
            <a:endParaRPr lang="en-US" altLang="zh-CN"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873255" y="2200275"/>
            <a:ext cx="7318746" cy="3248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886324" y="1199697"/>
            <a:ext cx="3474843" cy="646331"/>
          </a:xfrm>
          <a:prstGeom prst="rect">
            <a:avLst/>
          </a:prstGeom>
          <a:noFill/>
        </p:spPr>
        <p:txBody>
          <a:bodyPr wrap="square" rtlCol="0">
            <a:spAutoFit/>
          </a:bodyPr>
          <a:lstStyle/>
          <a:p>
            <a:r>
              <a:rPr lang="en-US" altLang="zh-CN" sz="3600" b="1" dirty="0">
                <a:solidFill>
                  <a:schemeClr val="accent1"/>
                </a:solidFill>
                <a:latin typeface="方正兰亭粗黑_GBK" panose="02000000000000000000" pitchFamily="2" charset="-122"/>
                <a:ea typeface="方正兰亭粗黑_GBK" panose="02000000000000000000" pitchFamily="2" charset="-122"/>
              </a:rPr>
              <a:t>ABOUT </a:t>
            </a:r>
            <a:r>
              <a:rPr lang="en-US" altLang="zh-CN" sz="3600" b="1" dirty="0" smtClean="0">
                <a:solidFill>
                  <a:schemeClr val="accent1"/>
                </a:solidFill>
                <a:latin typeface="方正兰亭粗黑_GBK" panose="02000000000000000000" pitchFamily="2" charset="-122"/>
                <a:ea typeface="方正兰亭粗黑_GBK" panose="02000000000000000000" pitchFamily="2" charset="-122"/>
              </a:rPr>
              <a:t>KES</a:t>
            </a:r>
            <a:endParaRPr lang="zh-CN" altLang="en-US" sz="3600" b="1" dirty="0">
              <a:solidFill>
                <a:schemeClr val="accent1"/>
              </a:solidFill>
              <a:latin typeface="方正兰亭粗黑_GBK" panose="02000000000000000000" pitchFamily="2" charset="-122"/>
              <a:ea typeface="方正兰亭粗黑_GBK" panose="02000000000000000000" pitchFamily="2" charset="-122"/>
            </a:endParaRPr>
          </a:p>
        </p:txBody>
      </p:sp>
      <p:sp>
        <p:nvSpPr>
          <p:cNvPr id="33" name="文本框 32"/>
          <p:cNvSpPr txBox="1"/>
          <p:nvPr/>
        </p:nvSpPr>
        <p:spPr>
          <a:xfrm>
            <a:off x="4886325" y="1733097"/>
            <a:ext cx="4119564" cy="400110"/>
          </a:xfrm>
          <a:prstGeom prst="rect">
            <a:avLst/>
          </a:prstGeom>
          <a:noFill/>
        </p:spPr>
        <p:txBody>
          <a:bodyPr wrap="square" rtlCol="0">
            <a:spAutoFit/>
          </a:bodyPr>
          <a:lstStyle/>
          <a:p>
            <a:r>
              <a:rPr lang="en-US" altLang="zh-CN" sz="2000" dirty="0" smtClean="0">
                <a:solidFill>
                  <a:schemeClr val="accent1"/>
                </a:solidFill>
                <a:latin typeface="方正兰亭黑_GBK" panose="02000000000000000000" pitchFamily="2" charset="-122"/>
                <a:ea typeface="方正兰亭黑_GBK" panose="02000000000000000000" pitchFamily="2" charset="-122"/>
              </a:rPr>
              <a:t>KES </a:t>
            </a:r>
            <a:r>
              <a:rPr lang="en-US" altLang="zh-CN" sz="2000" dirty="0">
                <a:solidFill>
                  <a:schemeClr val="accent1"/>
                </a:solidFill>
                <a:latin typeface="方正兰亭黑_GBK" panose="02000000000000000000" pitchFamily="2" charset="-122"/>
                <a:ea typeface="方正兰亭黑_GBK" panose="02000000000000000000" pitchFamily="2" charset="-122"/>
              </a:rPr>
              <a:t>INTRODUCTION</a:t>
            </a:r>
            <a:endParaRPr lang="zh-CN" altLang="en-US" sz="2000" dirty="0">
              <a:solidFill>
                <a:schemeClr val="accent1"/>
              </a:solidFill>
              <a:latin typeface="方正兰亭黑_GBK" panose="02000000000000000000" pitchFamily="2" charset="-122"/>
              <a:ea typeface="方正兰亭黑_GBK" panose="02000000000000000000" pitchFamily="2" charset="-122"/>
            </a:endParaRPr>
          </a:p>
        </p:txBody>
      </p:sp>
      <p:sp>
        <p:nvSpPr>
          <p:cNvPr id="34" name="文本框 33"/>
          <p:cNvSpPr txBox="1"/>
          <p:nvPr/>
        </p:nvSpPr>
        <p:spPr>
          <a:xfrm>
            <a:off x="5905500" y="2627095"/>
            <a:ext cx="6058699" cy="1323439"/>
          </a:xfrm>
          <a:prstGeom prst="rect">
            <a:avLst/>
          </a:prstGeom>
          <a:noFill/>
          <a:ln>
            <a:noFill/>
          </a:ln>
        </p:spPr>
        <p:txBody>
          <a:bodyPr wrap="square" rtlCol="0">
            <a:spAutoFit/>
          </a:bodyPr>
          <a:lstStyle/>
          <a:p>
            <a:pPr>
              <a:defRPr/>
            </a:pPr>
            <a:r>
              <a:rPr lang="en-US" altLang="zh-CN" sz="1600" dirty="0" smtClean="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 KES</a:t>
            </a:r>
            <a:r>
              <a:rPr lang="zh-CN" altLang="en-US" sz="1600" dirty="0">
                <a:latin typeface="微软雅黑" panose="020B0503020204020204" pitchFamily="34" charset="-122"/>
                <a:ea typeface="微软雅黑" panose="020B0503020204020204" pitchFamily="34" charset="-122"/>
              </a:rPr>
              <a:t>网络资源共享服务系统</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是</a:t>
            </a:r>
            <a:r>
              <a:rPr lang="zh-CN" altLang="en-US" sz="1600" dirty="0">
                <a:latin typeface="微软雅黑" panose="020B0503020204020204" pitchFamily="34" charset="-122"/>
                <a:ea typeface="微软雅黑" panose="020B0503020204020204" pitchFamily="34" charset="-122"/>
              </a:rPr>
              <a:t>重庆昆廷科技有限公司经过多年调研之后精心打造的外文学术资源共建共享解决方案，是外文学术资源一站式补充保障平台</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defRPr/>
            </a:pPr>
            <a:r>
              <a:rPr lang="en-US" altLang="zh-CN" sz="1600" dirty="0" smtClean="0">
                <a:latin typeface="微软雅黑" panose="020B0503020204020204" pitchFamily="34" charset="-122"/>
                <a:ea typeface="微软雅黑" panose="020B0503020204020204" pitchFamily="34" charset="-122"/>
              </a:rPr>
              <a:t>KES</a:t>
            </a:r>
            <a:r>
              <a:rPr lang="zh-CN" altLang="en-US" sz="1600" dirty="0">
                <a:latin typeface="微软雅黑" panose="020B0503020204020204" pitchFamily="34" charset="-122"/>
                <a:ea typeface="微软雅黑" panose="020B0503020204020204" pitchFamily="34" charset="-122"/>
              </a:rPr>
              <a:t>已</a:t>
            </a:r>
            <a:r>
              <a:rPr lang="zh-CN" altLang="en-US" sz="1600" dirty="0" smtClean="0">
                <a:latin typeface="微软雅黑" panose="020B0503020204020204" pitchFamily="34" charset="-122"/>
                <a:ea typeface="微软雅黑" panose="020B0503020204020204" pitchFamily="34" charset="-122"/>
              </a:rPr>
              <a:t>整合的外文学术资源包括期刊、图书、会议、学位论文、标准、报告等，总文献量超过</a:t>
            </a:r>
            <a:r>
              <a:rPr lang="en-US" altLang="zh-CN" sz="1600" dirty="0" smtClean="0">
                <a:latin typeface="微软雅黑" panose="020B0503020204020204" pitchFamily="34" charset="-122"/>
                <a:ea typeface="微软雅黑" panose="020B0503020204020204" pitchFamily="34" charset="-122"/>
              </a:rPr>
              <a:t>6000</a:t>
            </a:r>
            <a:r>
              <a:rPr lang="zh-CN" altLang="en-US" sz="1600" dirty="0" smtClean="0">
                <a:latin typeface="微软雅黑" panose="020B0503020204020204" pitchFamily="34" charset="-122"/>
                <a:ea typeface="微软雅黑" panose="020B0503020204020204" pitchFamily="34" charset="-122"/>
              </a:rPr>
              <a:t>万条。</a:t>
            </a:r>
            <a:endParaRPr lang="zh-CN" altLang="en-US" sz="16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flipV="1">
            <a:off x="5076618" y="2628507"/>
            <a:ext cx="692573" cy="708494"/>
            <a:chOff x="5692140" y="-2484120"/>
            <a:chExt cx="662940" cy="678180"/>
          </a:xfrm>
        </p:grpSpPr>
        <p:sp>
          <p:nvSpPr>
            <p:cNvPr id="36" name="任意多边形: 形状 13"/>
            <p:cNvSpPr/>
            <p:nvPr/>
          </p:nvSpPr>
          <p:spPr>
            <a:xfrm>
              <a:off x="5692140" y="-2484120"/>
              <a:ext cx="662940" cy="678180"/>
            </a:xfrm>
            <a:custGeom>
              <a:avLst/>
              <a:gdLst>
                <a:gd name="connsiteX0" fmla="*/ 0 w 662940"/>
                <a:gd name="connsiteY0" fmla="*/ 0 h 678180"/>
                <a:gd name="connsiteX1" fmla="*/ 662940 w 662940"/>
                <a:gd name="connsiteY1" fmla="*/ 0 h 678180"/>
                <a:gd name="connsiteX2" fmla="*/ 662940 w 662940"/>
                <a:gd name="connsiteY2" fmla="*/ 678180 h 678180"/>
              </a:gdLst>
              <a:ahLst/>
              <a:cxnLst>
                <a:cxn ang="0">
                  <a:pos x="connsiteX0" y="connsiteY0"/>
                </a:cxn>
                <a:cxn ang="0">
                  <a:pos x="connsiteX1" y="connsiteY1"/>
                </a:cxn>
                <a:cxn ang="0">
                  <a:pos x="connsiteX2" y="connsiteY2"/>
                </a:cxn>
              </a:cxnLst>
              <a:rect l="l" t="t" r="r" b="b"/>
              <a:pathLst>
                <a:path w="662940" h="678180">
                  <a:moveTo>
                    <a:pt x="0" y="0"/>
                  </a:moveTo>
                  <a:lnTo>
                    <a:pt x="662940" y="0"/>
                  </a:lnTo>
                  <a:lnTo>
                    <a:pt x="662940" y="678180"/>
                  </a:lnTo>
                </a:path>
              </a:pathLst>
            </a:custGeom>
            <a:noFill/>
            <a:ln w="2857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1"/>
            </p:cNvCxnSpPr>
            <p:nvPr/>
          </p:nvCxnSpPr>
          <p:spPr>
            <a:xfrm flipH="1">
              <a:off x="5692140" y="-2484120"/>
              <a:ext cx="662940" cy="678180"/>
            </a:xfrm>
            <a:prstGeom prst="line">
              <a:avLst/>
            </a:prstGeom>
            <a:ln w="28575">
              <a:solidFill>
                <a:srgbClr val="2D2D2D"/>
              </a:solidFill>
            </a:ln>
          </p:spPr>
          <p:style>
            <a:lnRef idx="1">
              <a:schemeClr val="accent1"/>
            </a:lnRef>
            <a:fillRef idx="0">
              <a:schemeClr val="accent1"/>
            </a:fillRef>
            <a:effectRef idx="0">
              <a:schemeClr val="accent1"/>
            </a:effectRef>
            <a:fontRef idx="minor">
              <a:schemeClr val="tx1"/>
            </a:fontRef>
          </p:style>
        </p:cxnSp>
      </p:grpSp>
      <p:pic>
        <p:nvPicPr>
          <p:cNvPr id="14"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92646" y="756285"/>
            <a:ext cx="21653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27" y="3856141"/>
            <a:ext cx="402748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306630"/>
            <a:ext cx="344669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spc="300" dirty="0">
                <a:solidFill>
                  <a:schemeClr val="accent5"/>
                </a:solidFill>
              </a:rPr>
              <a:t>KES</a:t>
            </a:r>
            <a:r>
              <a:rPr lang="zh-CN" altLang="en-US" sz="2000" b="1" spc="300" dirty="0">
                <a:solidFill>
                  <a:schemeClr val="accent5"/>
                </a:solidFill>
              </a:rPr>
              <a:t>简介及资质证书展示</a:t>
            </a:r>
            <a:endParaRPr lang="en-US" altLang="zh-CN"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9" idx="6"/>
            <a:endCxn id="21" idx="3"/>
          </p:cNvCxnSpPr>
          <p:nvPr/>
        </p:nvCxnSpPr>
        <p:spPr>
          <a:xfrm flipV="1">
            <a:off x="2839940" y="2171819"/>
            <a:ext cx="1049683" cy="1459033"/>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9" idx="6"/>
            <a:endCxn id="24" idx="2"/>
          </p:cNvCxnSpPr>
          <p:nvPr/>
        </p:nvCxnSpPr>
        <p:spPr>
          <a:xfrm>
            <a:off x="2839940" y="3630852"/>
            <a:ext cx="907719" cy="0"/>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9" idx="6"/>
            <a:endCxn id="27" idx="1"/>
          </p:cNvCxnSpPr>
          <p:nvPr/>
        </p:nvCxnSpPr>
        <p:spPr>
          <a:xfrm>
            <a:off x="2839940" y="3630852"/>
            <a:ext cx="1049683" cy="1464298"/>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36433" y="2779098"/>
            <a:ext cx="1703507" cy="1703507"/>
            <a:chOff x="1136433" y="2817198"/>
            <a:chExt cx="1703507" cy="1703507"/>
          </a:xfrm>
        </p:grpSpPr>
        <p:sp>
          <p:nvSpPr>
            <p:cNvPr id="9" name="椭圆 8"/>
            <p:cNvSpPr/>
            <p:nvPr/>
          </p:nvSpPr>
          <p:spPr>
            <a:xfrm>
              <a:off x="1136433" y="2817198"/>
              <a:ext cx="1703507" cy="1703507"/>
            </a:xfrm>
            <a:prstGeom prst="ellipse">
              <a:avLst/>
            </a:prstGeom>
            <a:solidFill>
              <a:schemeClr val="accent1"/>
            </a:solidFill>
            <a:ln>
              <a:noFill/>
            </a:ln>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21"/>
            <p:cNvSpPr txBox="1">
              <a:spLocks noChangeArrowheads="1"/>
            </p:cNvSpPr>
            <p:nvPr/>
          </p:nvSpPr>
          <p:spPr bwMode="auto">
            <a:xfrm>
              <a:off x="1459459" y="3191898"/>
              <a:ext cx="1057455" cy="95410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spc="600" dirty="0">
                  <a:solidFill>
                    <a:srgbClr val="2D2D2D"/>
                  </a:solidFill>
                  <a:sym typeface="微软雅黑" panose="020B0503020204020204" pitchFamily="34" charset="-122"/>
                </a:rPr>
                <a:t>产品</a:t>
              </a:r>
              <a:endParaRPr lang="zh-CN" altLang="en-US" sz="2800" b="1" spc="600" dirty="0">
                <a:solidFill>
                  <a:srgbClr val="2D2D2D"/>
                </a:solidFill>
                <a:sym typeface="微软雅黑" panose="020B0503020204020204" pitchFamily="34" charset="-122"/>
              </a:endParaRPr>
            </a:p>
            <a:p>
              <a:pPr algn="ctr">
                <a:lnSpc>
                  <a:spcPct val="100000"/>
                </a:lnSpc>
              </a:pPr>
              <a:r>
                <a:rPr lang="zh-CN" altLang="en-US" sz="2800" b="1" spc="600" dirty="0" smtClean="0">
                  <a:solidFill>
                    <a:srgbClr val="2D2D2D"/>
                  </a:solidFill>
                  <a:sym typeface="微软雅黑" panose="020B0503020204020204" pitchFamily="34" charset="-122"/>
                </a:rPr>
                <a:t>价值</a:t>
              </a:r>
              <a:endParaRPr lang="zh-CN" altLang="en-US" sz="2800" b="1" spc="600" dirty="0">
                <a:solidFill>
                  <a:srgbClr val="2D2D2D"/>
                </a:solidFill>
                <a:sym typeface="微软雅黑" panose="020B0503020204020204" pitchFamily="34" charset="-122"/>
              </a:endParaRPr>
            </a:p>
          </p:txBody>
        </p:sp>
      </p:grpSp>
      <p:grpSp>
        <p:nvGrpSpPr>
          <p:cNvPr id="11" name="组合 10"/>
          <p:cNvGrpSpPr/>
          <p:nvPr/>
        </p:nvGrpSpPr>
        <p:grpSpPr>
          <a:xfrm>
            <a:off x="5012407" y="918827"/>
            <a:ext cx="6176293" cy="1967662"/>
            <a:chOff x="5012407" y="1151516"/>
            <a:chExt cx="6176293" cy="1967662"/>
          </a:xfrm>
        </p:grpSpPr>
        <p:sp>
          <p:nvSpPr>
            <p:cNvPr id="12" name="文本框 11"/>
            <p:cNvSpPr txBox="1"/>
            <p:nvPr/>
          </p:nvSpPr>
          <p:spPr>
            <a:xfrm>
              <a:off x="5012407" y="1457569"/>
              <a:ext cx="6176293" cy="166160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solidFill>
                    <a:schemeClr val="accent1"/>
                  </a:solidFill>
                </a:rPr>
                <a:t>可以保障当前市面上各种外文学术文献资源在面上的全覆盖，由于现在国外全文数据库价格高昂，</a:t>
              </a:r>
              <a:r>
                <a:rPr lang="en-US" altLang="zh-CN" dirty="0">
                  <a:solidFill>
                    <a:schemeClr val="accent1"/>
                  </a:solidFill>
                </a:rPr>
                <a:t>KES</a:t>
              </a:r>
              <a:r>
                <a:rPr lang="zh-CN" altLang="en-US" dirty="0">
                  <a:solidFill>
                    <a:schemeClr val="accent1"/>
                  </a:solidFill>
                </a:rPr>
                <a:t>前期可以作为外文资源利用的一个补充保障，随着用户使用习惯的培养和使用量的增加，可以逐步替代一定国外全文数据库的保障功能，降低外文资源使用成本，提高外文资源覆盖面。</a:t>
              </a:r>
              <a:endParaRPr lang="zh-CN" altLang="en-US" dirty="0">
                <a:solidFill>
                  <a:schemeClr val="accent1"/>
                </a:solidFill>
              </a:endParaRPr>
            </a:p>
          </p:txBody>
        </p:sp>
        <p:sp>
          <p:nvSpPr>
            <p:cNvPr id="13" name="文本框 21"/>
            <p:cNvSpPr txBox="1">
              <a:spLocks noChangeArrowheads="1"/>
            </p:cNvSpPr>
            <p:nvPr/>
          </p:nvSpPr>
          <p:spPr bwMode="auto">
            <a:xfrm>
              <a:off x="5012407" y="1151516"/>
              <a:ext cx="1376875"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1"/>
                  </a:solidFill>
                  <a:sym typeface="微软雅黑" panose="020B0503020204020204" pitchFamily="34" charset="-122"/>
                </a:rPr>
                <a:t>解决问题</a:t>
              </a:r>
              <a:endParaRPr lang="zh-CN" altLang="en-US" sz="2000" b="1" spc="300" dirty="0">
                <a:solidFill>
                  <a:schemeClr val="accent1"/>
                </a:solidFill>
                <a:sym typeface="微软雅黑" panose="020B0503020204020204" pitchFamily="34" charset="-122"/>
              </a:endParaRPr>
            </a:p>
          </p:txBody>
        </p:sp>
      </p:grpSp>
      <p:grpSp>
        <p:nvGrpSpPr>
          <p:cNvPr id="14" name="组合 13"/>
          <p:cNvGrpSpPr/>
          <p:nvPr/>
        </p:nvGrpSpPr>
        <p:grpSpPr>
          <a:xfrm>
            <a:off x="5012407" y="3127151"/>
            <a:ext cx="6176293" cy="1007399"/>
            <a:chOff x="5012407" y="1151516"/>
            <a:chExt cx="6176293" cy="1007399"/>
          </a:xfrm>
        </p:grpSpPr>
        <p:sp>
          <p:nvSpPr>
            <p:cNvPr id="15" name="文本框 14"/>
            <p:cNvSpPr txBox="1"/>
            <p:nvPr/>
          </p:nvSpPr>
          <p:spPr>
            <a:xfrm>
              <a:off x="5012407" y="1457569"/>
              <a:ext cx="6176293" cy="70134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solidFill>
                    <a:schemeClr val="accent1"/>
                  </a:solidFill>
                </a:rPr>
                <a:t>系统内整合的所有资源，原文保障率不低于</a:t>
              </a:r>
              <a:r>
                <a:rPr lang="en-US" altLang="zh-CN" dirty="0">
                  <a:solidFill>
                    <a:schemeClr val="accent1"/>
                  </a:solidFill>
                </a:rPr>
                <a:t>99%</a:t>
              </a:r>
              <a:r>
                <a:rPr lang="zh-CN" altLang="en-US" dirty="0">
                  <a:solidFill>
                    <a:schemeClr val="accent1"/>
                  </a:solidFill>
                </a:rPr>
                <a:t>；免费第三方原文传递综合服务时效不高于</a:t>
              </a:r>
              <a:r>
                <a:rPr lang="en-US" altLang="zh-CN" dirty="0">
                  <a:solidFill>
                    <a:schemeClr val="accent1"/>
                  </a:solidFill>
                </a:rPr>
                <a:t>10</a:t>
              </a:r>
              <a:r>
                <a:rPr lang="zh-CN" altLang="en-US" dirty="0">
                  <a:solidFill>
                    <a:schemeClr val="accent1"/>
                  </a:solidFill>
                </a:rPr>
                <a:t>分钟。</a:t>
              </a:r>
              <a:endParaRPr lang="zh-CN" altLang="en-US" dirty="0">
                <a:solidFill>
                  <a:schemeClr val="accent1"/>
                </a:solidFill>
              </a:endParaRPr>
            </a:p>
          </p:txBody>
        </p:sp>
        <p:sp>
          <p:nvSpPr>
            <p:cNvPr id="16" name="文本框 21"/>
            <p:cNvSpPr txBox="1">
              <a:spLocks noChangeArrowheads="1"/>
            </p:cNvSpPr>
            <p:nvPr/>
          </p:nvSpPr>
          <p:spPr bwMode="auto">
            <a:xfrm>
              <a:off x="5012407" y="1151516"/>
              <a:ext cx="164556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1"/>
                  </a:solidFill>
                  <a:sym typeface="微软雅黑" panose="020B0503020204020204" pitchFamily="34" charset="-122"/>
                </a:rPr>
                <a:t>服务保障</a:t>
              </a:r>
              <a:endParaRPr lang="zh-CN" altLang="en-US" sz="2000" b="1" spc="300" dirty="0">
                <a:solidFill>
                  <a:schemeClr val="accent1"/>
                </a:solidFill>
                <a:sym typeface="微软雅黑" panose="020B0503020204020204" pitchFamily="34" charset="-122"/>
              </a:endParaRPr>
            </a:p>
          </p:txBody>
        </p:sp>
      </p:grpSp>
      <p:grpSp>
        <p:nvGrpSpPr>
          <p:cNvPr id="17" name="组合 16"/>
          <p:cNvGrpSpPr/>
          <p:nvPr/>
        </p:nvGrpSpPr>
        <p:grpSpPr>
          <a:xfrm>
            <a:off x="5012407" y="4934180"/>
            <a:ext cx="6176293" cy="687311"/>
            <a:chOff x="5012407" y="1151516"/>
            <a:chExt cx="6176293" cy="687311"/>
          </a:xfrm>
        </p:grpSpPr>
        <p:sp>
          <p:nvSpPr>
            <p:cNvPr id="18" name="文本框 17"/>
            <p:cNvSpPr txBox="1"/>
            <p:nvPr/>
          </p:nvSpPr>
          <p:spPr>
            <a:xfrm>
              <a:off x="5012407" y="1457569"/>
              <a:ext cx="6176293"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en-US" altLang="zh-CN" dirty="0">
                  <a:solidFill>
                    <a:schemeClr val="accent1"/>
                  </a:solidFill>
                </a:rPr>
                <a:t>KES</a:t>
              </a:r>
              <a:r>
                <a:rPr lang="zh-CN" altLang="en-US" dirty="0">
                  <a:solidFill>
                    <a:schemeClr val="accent1"/>
                  </a:solidFill>
                </a:rPr>
                <a:t>网络资源共享服务系统主站保持</a:t>
              </a:r>
              <a:r>
                <a:rPr lang="zh-CN" altLang="en-US" dirty="0" smtClean="0">
                  <a:solidFill>
                    <a:schemeClr val="accent1"/>
                  </a:solidFill>
                </a:rPr>
                <a:t>每周更新。</a:t>
              </a:r>
              <a:endParaRPr lang="zh-CN" altLang="en-US" dirty="0">
                <a:solidFill>
                  <a:schemeClr val="accent1"/>
                </a:solidFill>
              </a:endParaRPr>
            </a:p>
          </p:txBody>
        </p:sp>
        <p:sp>
          <p:nvSpPr>
            <p:cNvPr id="19" name="文本框 21"/>
            <p:cNvSpPr txBox="1">
              <a:spLocks noChangeArrowheads="1"/>
            </p:cNvSpPr>
            <p:nvPr/>
          </p:nvSpPr>
          <p:spPr bwMode="auto">
            <a:xfrm>
              <a:off x="5012407" y="1151516"/>
              <a:ext cx="195036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sym typeface="微软雅黑" panose="020B0503020204020204" pitchFamily="34" charset="-122"/>
                </a:rPr>
                <a:t>定期</a:t>
              </a:r>
              <a:r>
                <a:rPr lang="zh-CN" altLang="en-US" sz="2000" b="1" spc="300" dirty="0" smtClean="0">
                  <a:solidFill>
                    <a:schemeClr val="accent1"/>
                  </a:solidFill>
                  <a:sym typeface="微软雅黑" panose="020B0503020204020204" pitchFamily="34" charset="-122"/>
                </a:rPr>
                <a:t>更新</a:t>
              </a:r>
              <a:endParaRPr lang="en-US" altLang="zh-CN" sz="2000" b="1" spc="300" dirty="0">
                <a:solidFill>
                  <a:schemeClr val="accent1"/>
                </a:solidFill>
                <a:sym typeface="微软雅黑" panose="020B0503020204020204" pitchFamily="34" charset="-122"/>
              </a:endParaRPr>
            </a:p>
          </p:txBody>
        </p:sp>
      </p:grpSp>
      <p:sp>
        <p:nvSpPr>
          <p:cNvPr id="21" name="椭圆 20"/>
          <p:cNvSpPr/>
          <p:nvPr/>
        </p:nvSpPr>
        <p:spPr>
          <a:xfrm>
            <a:off x="3747659" y="1344395"/>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椭圆 23"/>
          <p:cNvSpPr/>
          <p:nvPr/>
        </p:nvSpPr>
        <p:spPr>
          <a:xfrm>
            <a:off x="3747659" y="3146158"/>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椭圆 26"/>
          <p:cNvSpPr/>
          <p:nvPr/>
        </p:nvSpPr>
        <p:spPr>
          <a:xfrm>
            <a:off x="3747659" y="4953186"/>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3951292" y="3380415"/>
            <a:ext cx="608957" cy="498100"/>
            <a:chOff x="7919835" y="1922594"/>
            <a:chExt cx="608957" cy="498100"/>
          </a:xfrm>
          <a:solidFill>
            <a:schemeClr val="tx1"/>
          </a:solidFill>
        </p:grpSpPr>
        <p:sp>
          <p:nvSpPr>
            <p:cNvPr id="31" name="Freeform 157"/>
            <p:cNvSpPr>
              <a:spLocks noEditPoints="1"/>
            </p:cNvSpPr>
            <p:nvPr/>
          </p:nvSpPr>
          <p:spPr bwMode="auto">
            <a:xfrm>
              <a:off x="8184071" y="2277946"/>
              <a:ext cx="344721" cy="136674"/>
            </a:xfrm>
            <a:custGeom>
              <a:avLst/>
              <a:gdLst>
                <a:gd name="T0" fmla="*/ 1049197124 w 114"/>
                <a:gd name="T1" fmla="*/ 40322500 h 45"/>
                <a:gd name="T2" fmla="*/ 849351107 w 114"/>
                <a:gd name="T3" fmla="*/ 40322500 h 45"/>
                <a:gd name="T4" fmla="*/ 689473660 w 114"/>
                <a:gd name="T5" fmla="*/ 110886875 h 45"/>
                <a:gd name="T6" fmla="*/ 639509785 w 114"/>
                <a:gd name="T7" fmla="*/ 120967500 h 45"/>
                <a:gd name="T8" fmla="*/ 689473660 w 114"/>
                <a:gd name="T9" fmla="*/ 201612500 h 45"/>
                <a:gd name="T10" fmla="*/ 649505089 w 114"/>
                <a:gd name="T11" fmla="*/ 272176875 h 45"/>
                <a:gd name="T12" fmla="*/ 579556928 w 114"/>
                <a:gd name="T13" fmla="*/ 80645000 h 45"/>
                <a:gd name="T14" fmla="*/ 629517642 w 114"/>
                <a:gd name="T15" fmla="*/ 151209375 h 45"/>
                <a:gd name="T16" fmla="*/ 579556928 w 114"/>
                <a:gd name="T17" fmla="*/ 161290000 h 45"/>
                <a:gd name="T18" fmla="*/ 629517642 w 114"/>
                <a:gd name="T19" fmla="*/ 241935000 h 45"/>
                <a:gd name="T20" fmla="*/ 579556928 w 114"/>
                <a:gd name="T21" fmla="*/ 302418750 h 45"/>
                <a:gd name="T22" fmla="*/ 519604071 w 114"/>
                <a:gd name="T23" fmla="*/ 120967500 h 45"/>
                <a:gd name="T24" fmla="*/ 559572642 w 114"/>
                <a:gd name="T25" fmla="*/ 191531875 h 45"/>
                <a:gd name="T26" fmla="*/ 519604071 w 114"/>
                <a:gd name="T27" fmla="*/ 201612500 h 45"/>
                <a:gd name="T28" fmla="*/ 559572642 w 114"/>
                <a:gd name="T29" fmla="*/ 282257500 h 45"/>
                <a:gd name="T30" fmla="*/ 459648053 w 114"/>
                <a:gd name="T31" fmla="*/ 110886875 h 45"/>
                <a:gd name="T32" fmla="*/ 449655910 w 114"/>
                <a:gd name="T33" fmla="*/ 161290000 h 45"/>
                <a:gd name="T34" fmla="*/ 499619786 w 114"/>
                <a:gd name="T35" fmla="*/ 231854375 h 45"/>
                <a:gd name="T36" fmla="*/ 449655910 w 114"/>
                <a:gd name="T37" fmla="*/ 241935000 h 45"/>
                <a:gd name="T38" fmla="*/ 169869589 w 114"/>
                <a:gd name="T39" fmla="*/ 302418750 h 45"/>
                <a:gd name="T40" fmla="*/ 229825607 w 114"/>
                <a:gd name="T41" fmla="*/ 241935000 h 45"/>
                <a:gd name="T42" fmla="*/ 239817750 w 114"/>
                <a:gd name="T43" fmla="*/ 191531875 h 45"/>
                <a:gd name="T44" fmla="*/ 209838160 w 114"/>
                <a:gd name="T45" fmla="*/ 120967500 h 45"/>
                <a:gd name="T46" fmla="*/ 249809893 w 114"/>
                <a:gd name="T47" fmla="*/ 110886875 h 45"/>
                <a:gd name="T48" fmla="*/ 249809893 w 114"/>
                <a:gd name="T49" fmla="*/ 262096250 h 45"/>
                <a:gd name="T50" fmla="*/ 299770607 w 114"/>
                <a:gd name="T51" fmla="*/ 201612500 h 45"/>
                <a:gd name="T52" fmla="*/ 309762750 w 114"/>
                <a:gd name="T53" fmla="*/ 151209375 h 45"/>
                <a:gd name="T54" fmla="*/ 279786321 w 114"/>
                <a:gd name="T55" fmla="*/ 80645000 h 45"/>
                <a:gd name="T56" fmla="*/ 359726625 w 114"/>
                <a:gd name="T57" fmla="*/ 302418750 h 45"/>
                <a:gd name="T58" fmla="*/ 319754893 w 114"/>
                <a:gd name="T59" fmla="*/ 221773750 h 45"/>
                <a:gd name="T60" fmla="*/ 369718768 w 114"/>
                <a:gd name="T61" fmla="*/ 161290000 h 45"/>
                <a:gd name="T62" fmla="*/ 379710911 w 114"/>
                <a:gd name="T63" fmla="*/ 110886875 h 45"/>
                <a:gd name="T64" fmla="*/ 379710911 w 114"/>
                <a:gd name="T65" fmla="*/ 282257500 h 45"/>
                <a:gd name="T66" fmla="*/ 429671625 w 114"/>
                <a:gd name="T67" fmla="*/ 262096250 h 45"/>
                <a:gd name="T68" fmla="*/ 389703053 w 114"/>
                <a:gd name="T69" fmla="*/ 191531875 h 45"/>
                <a:gd name="T70" fmla="*/ 439663767 w 114"/>
                <a:gd name="T71" fmla="*/ 120967500 h 45"/>
                <a:gd name="T72" fmla="*/ 709457946 w 114"/>
                <a:gd name="T73" fmla="*/ 433466875 h 45"/>
                <a:gd name="T74" fmla="*/ 709457946 w 114"/>
                <a:gd name="T75" fmla="*/ 332660625 h 45"/>
                <a:gd name="T76" fmla="*/ 759418660 w 114"/>
                <a:gd name="T77" fmla="*/ 272176875 h 45"/>
                <a:gd name="T78" fmla="*/ 709457946 w 114"/>
                <a:gd name="T79" fmla="*/ 201612500 h 45"/>
                <a:gd name="T80" fmla="*/ 759418660 w 114"/>
                <a:gd name="T81" fmla="*/ 191531875 h 45"/>
                <a:gd name="T82" fmla="*/ 709457946 w 114"/>
                <a:gd name="T83" fmla="*/ 110886875 h 45"/>
                <a:gd name="T84" fmla="*/ 709457946 w 114"/>
                <a:gd name="T85" fmla="*/ 30241875 h 45"/>
                <a:gd name="T86" fmla="*/ 789398250 w 114"/>
                <a:gd name="T87" fmla="*/ 312499375 h 45"/>
                <a:gd name="T88" fmla="*/ 829366821 w 114"/>
                <a:gd name="T89" fmla="*/ 241935000 h 45"/>
                <a:gd name="T90" fmla="*/ 819374678 w 114"/>
                <a:gd name="T91" fmla="*/ 191531875 h 45"/>
                <a:gd name="T92" fmla="*/ 769410803 w 114"/>
                <a:gd name="T93" fmla="*/ 120967500 h 45"/>
                <a:gd name="T94" fmla="*/ 809382535 w 114"/>
                <a:gd name="T95" fmla="*/ 110886875 h 45"/>
                <a:gd name="T96" fmla="*/ 849351107 w 114"/>
                <a:gd name="T97" fmla="*/ 272176875 h 45"/>
                <a:gd name="T98" fmla="*/ 889319678 w 114"/>
                <a:gd name="T99" fmla="*/ 201612500 h 45"/>
                <a:gd name="T100" fmla="*/ 879327535 w 114"/>
                <a:gd name="T101" fmla="*/ 151209375 h 45"/>
                <a:gd name="T102" fmla="*/ 829366821 w 114"/>
                <a:gd name="T103" fmla="*/ 80645000 h 45"/>
                <a:gd name="T104" fmla="*/ 969259981 w 114"/>
                <a:gd name="T105" fmla="*/ 312499375 h 45"/>
                <a:gd name="T106" fmla="*/ 909303963 w 114"/>
                <a:gd name="T107" fmla="*/ 231854375 h 45"/>
                <a:gd name="T108" fmla="*/ 949275696 w 114"/>
                <a:gd name="T109" fmla="*/ 161290000 h 45"/>
                <a:gd name="T110" fmla="*/ 939283553 w 114"/>
                <a:gd name="T111" fmla="*/ 110886875 h 45"/>
                <a:gd name="T112" fmla="*/ 889319678 w 114"/>
                <a:gd name="T113" fmla="*/ 50403125 h 45"/>
                <a:gd name="T114" fmla="*/ 1009228553 w 114"/>
                <a:gd name="T115" fmla="*/ 40322500 h 45"/>
                <a:gd name="T116" fmla="*/ 1009228553 w 114"/>
                <a:gd name="T117" fmla="*/ 3024187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58"/>
            <p:cNvSpPr>
              <a:spLocks noEditPoints="1"/>
            </p:cNvSpPr>
            <p:nvPr/>
          </p:nvSpPr>
          <p:spPr bwMode="auto">
            <a:xfrm>
              <a:off x="8220517" y="2074454"/>
              <a:ext cx="274866" cy="197418"/>
            </a:xfrm>
            <a:custGeom>
              <a:avLst/>
              <a:gdLst>
                <a:gd name="T0" fmla="*/ 887340862 w 91"/>
                <a:gd name="T1" fmla="*/ 0 h 65"/>
                <a:gd name="T2" fmla="*/ 19939925 w 91"/>
                <a:gd name="T3" fmla="*/ 0 h 65"/>
                <a:gd name="T4" fmla="*/ 0 w 91"/>
                <a:gd name="T5" fmla="*/ 20161250 h 65"/>
                <a:gd name="T6" fmla="*/ 0 w 91"/>
                <a:gd name="T7" fmla="*/ 635079375 h 65"/>
                <a:gd name="T8" fmla="*/ 19939925 w 91"/>
                <a:gd name="T9" fmla="*/ 655240625 h 65"/>
                <a:gd name="T10" fmla="*/ 887340862 w 91"/>
                <a:gd name="T11" fmla="*/ 655240625 h 65"/>
                <a:gd name="T12" fmla="*/ 907280786 w 91"/>
                <a:gd name="T13" fmla="*/ 635079375 h 65"/>
                <a:gd name="T14" fmla="*/ 907280786 w 91"/>
                <a:gd name="T15" fmla="*/ 20161250 h 65"/>
                <a:gd name="T16" fmla="*/ 887340862 w 91"/>
                <a:gd name="T17" fmla="*/ 0 h 65"/>
                <a:gd name="T18" fmla="*/ 867400937 w 91"/>
                <a:gd name="T19" fmla="*/ 594756875 h 65"/>
                <a:gd name="T20" fmla="*/ 847461012 w 91"/>
                <a:gd name="T21" fmla="*/ 614918125 h 65"/>
                <a:gd name="T22" fmla="*/ 59819774 w 91"/>
                <a:gd name="T23" fmla="*/ 614918125 h 65"/>
                <a:gd name="T24" fmla="*/ 39879850 w 91"/>
                <a:gd name="T25" fmla="*/ 594756875 h 65"/>
                <a:gd name="T26" fmla="*/ 39879850 w 91"/>
                <a:gd name="T27" fmla="*/ 60483750 h 65"/>
                <a:gd name="T28" fmla="*/ 59819774 w 91"/>
                <a:gd name="T29" fmla="*/ 40322500 h 65"/>
                <a:gd name="T30" fmla="*/ 847461012 w 91"/>
                <a:gd name="T31" fmla="*/ 40322500 h 65"/>
                <a:gd name="T32" fmla="*/ 867400937 w 91"/>
                <a:gd name="T33" fmla="*/ 60483750 h 65"/>
                <a:gd name="T34" fmla="*/ 867400937 w 91"/>
                <a:gd name="T35" fmla="*/ 59475687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59"/>
            <p:cNvSpPr/>
            <p:nvPr/>
          </p:nvSpPr>
          <p:spPr bwMode="auto">
            <a:xfrm>
              <a:off x="8193182" y="2414620"/>
              <a:ext cx="323461" cy="6074"/>
            </a:xfrm>
            <a:custGeom>
              <a:avLst/>
              <a:gdLst>
                <a:gd name="T0" fmla="*/ 1068566643 w 107"/>
                <a:gd name="T1" fmla="*/ 20161250 h 2"/>
                <a:gd name="T2" fmla="*/ 1058580541 w 107"/>
                <a:gd name="T3" fmla="*/ 20161250 h 2"/>
                <a:gd name="T4" fmla="*/ 19972204 w 107"/>
                <a:gd name="T5" fmla="*/ 20161250 h 2"/>
                <a:gd name="T6" fmla="*/ 0 w 107"/>
                <a:gd name="T7" fmla="*/ 20161250 h 2"/>
                <a:gd name="T8" fmla="*/ 0 w 107"/>
                <a:gd name="T9" fmla="*/ 10080625 h 2"/>
                <a:gd name="T10" fmla="*/ 19972204 w 107"/>
                <a:gd name="T11" fmla="*/ 0 h 2"/>
                <a:gd name="T12" fmla="*/ 1058580541 w 107"/>
                <a:gd name="T13" fmla="*/ 0 h 2"/>
                <a:gd name="T14" fmla="*/ 1068566643 w 107"/>
                <a:gd name="T15" fmla="*/ 10080625 h 2"/>
                <a:gd name="T16" fmla="*/ 1068566643 w 107"/>
                <a:gd name="T17" fmla="*/ 2016125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160"/>
            <p:cNvSpPr/>
            <p:nvPr/>
          </p:nvSpPr>
          <p:spPr bwMode="auto">
            <a:xfrm>
              <a:off x="8244815" y="2095714"/>
              <a:ext cx="107820" cy="97190"/>
            </a:xfrm>
            <a:custGeom>
              <a:avLst/>
              <a:gdLst>
                <a:gd name="T0" fmla="*/ 0 w 36"/>
                <a:gd name="T1" fmla="*/ 322580000 h 32"/>
                <a:gd name="T2" fmla="*/ 0 w 36"/>
                <a:gd name="T3" fmla="*/ 10080625 h 32"/>
                <a:gd name="T4" fmla="*/ 352888748 w 36"/>
                <a:gd name="T5" fmla="*/ 20161250 h 32"/>
                <a:gd name="T6" fmla="*/ 29408439 w 36"/>
                <a:gd name="T7" fmla="*/ 50403125 h 32"/>
                <a:gd name="T8" fmla="*/ 0 w 36"/>
                <a:gd name="T9" fmla="*/ 32258000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61"/>
            <p:cNvSpPr/>
            <p:nvPr/>
          </p:nvSpPr>
          <p:spPr bwMode="auto">
            <a:xfrm>
              <a:off x="8361746" y="2153421"/>
              <a:ext cx="112376" cy="97190"/>
            </a:xfrm>
            <a:custGeom>
              <a:avLst/>
              <a:gdLst>
                <a:gd name="T0" fmla="*/ 372983125 w 37"/>
                <a:gd name="T1" fmla="*/ 0 h 32"/>
                <a:gd name="T2" fmla="*/ 362902500 w 37"/>
                <a:gd name="T3" fmla="*/ 302418750 h 32"/>
                <a:gd name="T4" fmla="*/ 0 w 37"/>
                <a:gd name="T5" fmla="*/ 302418750 h 32"/>
                <a:gd name="T6" fmla="*/ 332660625 w 37"/>
                <a:gd name="T7" fmla="*/ 272176875 h 32"/>
                <a:gd name="T8" fmla="*/ 372983125 w 3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62"/>
            <p:cNvSpPr>
              <a:spLocks noEditPoints="1"/>
            </p:cNvSpPr>
            <p:nvPr/>
          </p:nvSpPr>
          <p:spPr bwMode="auto">
            <a:xfrm>
              <a:off x="7919835" y="1922594"/>
              <a:ext cx="466209" cy="492025"/>
            </a:xfrm>
            <a:custGeom>
              <a:avLst/>
              <a:gdLst>
                <a:gd name="T0" fmla="*/ 841281753 w 154"/>
                <a:gd name="T1" fmla="*/ 1381045625 h 162"/>
                <a:gd name="T2" fmla="*/ 841281753 w 154"/>
                <a:gd name="T3" fmla="*/ 1310481250 h 162"/>
                <a:gd name="T4" fmla="*/ 931418405 w 154"/>
                <a:gd name="T5" fmla="*/ 1028223750 h 162"/>
                <a:gd name="T6" fmla="*/ 931418405 w 154"/>
                <a:gd name="T7" fmla="*/ 846772500 h 162"/>
                <a:gd name="T8" fmla="*/ 841281753 w 154"/>
                <a:gd name="T9" fmla="*/ 614918125 h 162"/>
                <a:gd name="T10" fmla="*/ 841281753 w 154"/>
                <a:gd name="T11" fmla="*/ 544353750 h 162"/>
                <a:gd name="T12" fmla="*/ 1041587535 w 154"/>
                <a:gd name="T13" fmla="*/ 383063750 h 162"/>
                <a:gd name="T14" fmla="*/ 1081646159 w 154"/>
                <a:gd name="T15" fmla="*/ 302418750 h 162"/>
                <a:gd name="T16" fmla="*/ 1342043043 w 154"/>
                <a:gd name="T17" fmla="*/ 453628125 h 162"/>
                <a:gd name="T18" fmla="*/ 1342043043 w 154"/>
                <a:gd name="T19" fmla="*/ 282257500 h 162"/>
                <a:gd name="T20" fmla="*/ 1542348825 w 154"/>
                <a:gd name="T21" fmla="*/ 453628125 h 162"/>
                <a:gd name="T22" fmla="*/ 1372088594 w 154"/>
                <a:gd name="T23" fmla="*/ 221773750 h 162"/>
                <a:gd name="T24" fmla="*/ 300458673 w 154"/>
                <a:gd name="T25" fmla="*/ 181451250 h 162"/>
                <a:gd name="T26" fmla="*/ 90136652 w 154"/>
                <a:gd name="T27" fmla="*/ 433466875 h 162"/>
                <a:gd name="T28" fmla="*/ 120182203 w 154"/>
                <a:gd name="T29" fmla="*/ 1260078125 h 162"/>
                <a:gd name="T30" fmla="*/ 811236202 w 154"/>
                <a:gd name="T31" fmla="*/ 1633061250 h 162"/>
                <a:gd name="T32" fmla="*/ 1241890152 w 154"/>
                <a:gd name="T33" fmla="*/ 201612500 h 162"/>
                <a:gd name="T34" fmla="*/ 1251906390 w 154"/>
                <a:gd name="T35" fmla="*/ 201612500 h 162"/>
                <a:gd name="T36" fmla="*/ 981493268 w 154"/>
                <a:gd name="T37" fmla="*/ 100806250 h 162"/>
                <a:gd name="T38" fmla="*/ 911389093 w 154"/>
                <a:gd name="T39" fmla="*/ 110886875 h 162"/>
                <a:gd name="T40" fmla="*/ 841281753 w 154"/>
                <a:gd name="T41" fmla="*/ 60483750 h 162"/>
                <a:gd name="T42" fmla="*/ 480731978 w 154"/>
                <a:gd name="T43" fmla="*/ 221773750 h 162"/>
                <a:gd name="T44" fmla="*/ 480731978 w 154"/>
                <a:gd name="T45" fmla="*/ 1048385000 h 162"/>
                <a:gd name="T46" fmla="*/ 470715739 w 154"/>
                <a:gd name="T47" fmla="*/ 846772500 h 162"/>
                <a:gd name="T48" fmla="*/ 360549775 w 154"/>
                <a:gd name="T49" fmla="*/ 554434375 h 162"/>
                <a:gd name="T50" fmla="*/ 290442434 w 154"/>
                <a:gd name="T51" fmla="*/ 786288750 h 162"/>
                <a:gd name="T52" fmla="*/ 540823080 w 154"/>
                <a:gd name="T53" fmla="*/ 1330642500 h 162"/>
                <a:gd name="T54" fmla="*/ 380579087 w 154"/>
                <a:gd name="T55" fmla="*/ 1139110625 h 162"/>
                <a:gd name="T56" fmla="*/ 440670189 w 154"/>
                <a:gd name="T57" fmla="*/ 282257500 h 162"/>
                <a:gd name="T58" fmla="*/ 490748216 w 154"/>
                <a:gd name="T59" fmla="*/ 524192500 h 162"/>
                <a:gd name="T60" fmla="*/ 370562848 w 154"/>
                <a:gd name="T61" fmla="*/ 201612500 h 162"/>
                <a:gd name="T62" fmla="*/ 310471747 w 154"/>
                <a:gd name="T63" fmla="*/ 252015625 h 162"/>
                <a:gd name="T64" fmla="*/ 280426196 w 154"/>
                <a:gd name="T65" fmla="*/ 463708750 h 162"/>
                <a:gd name="T66" fmla="*/ 280426196 w 154"/>
                <a:gd name="T67" fmla="*/ 282257500 h 162"/>
                <a:gd name="T68" fmla="*/ 220335094 w 154"/>
                <a:gd name="T69" fmla="*/ 786288750 h 162"/>
                <a:gd name="T70" fmla="*/ 60091102 w 154"/>
                <a:gd name="T71" fmla="*/ 846772500 h 162"/>
                <a:gd name="T72" fmla="*/ 250380645 w 154"/>
                <a:gd name="T73" fmla="*/ 1118949375 h 162"/>
                <a:gd name="T74" fmla="*/ 280426196 w 154"/>
                <a:gd name="T75" fmla="*/ 1350803750 h 162"/>
                <a:gd name="T76" fmla="*/ 370562848 w 154"/>
                <a:gd name="T77" fmla="*/ 1360884375 h 162"/>
                <a:gd name="T78" fmla="*/ 370562848 w 154"/>
                <a:gd name="T79" fmla="*/ 1431448750 h 162"/>
                <a:gd name="T80" fmla="*/ 480731978 w 154"/>
                <a:gd name="T81" fmla="*/ 1502013125 h 162"/>
                <a:gd name="T82" fmla="*/ 560855557 w 154"/>
                <a:gd name="T83" fmla="*/ 1391126250 h 162"/>
                <a:gd name="T84" fmla="*/ 781190651 w 154"/>
                <a:gd name="T85" fmla="*/ 1572577500 h 162"/>
                <a:gd name="T86" fmla="*/ 781190651 w 154"/>
                <a:gd name="T87" fmla="*/ 1381045625 h 162"/>
                <a:gd name="T88" fmla="*/ 610930420 w 154"/>
                <a:gd name="T89" fmla="*/ 1320561875 h 162"/>
                <a:gd name="T90" fmla="*/ 781190651 w 154"/>
                <a:gd name="T91" fmla="*/ 1088707500 h 162"/>
                <a:gd name="T92" fmla="*/ 540823080 w 154"/>
                <a:gd name="T93" fmla="*/ 1038304375 h 162"/>
                <a:gd name="T94" fmla="*/ 781190651 w 154"/>
                <a:gd name="T95" fmla="*/ 1018143125 h 162"/>
                <a:gd name="T96" fmla="*/ 540823080 w 154"/>
                <a:gd name="T97" fmla="*/ 594756875 h 162"/>
                <a:gd name="T98" fmla="*/ 781190651 w 154"/>
                <a:gd name="T99" fmla="*/ 544353750 h 162"/>
                <a:gd name="T100" fmla="*/ 781190651 w 154"/>
                <a:gd name="T101" fmla="*/ 322580000 h 162"/>
                <a:gd name="T102" fmla="*/ 711083311 w 154"/>
                <a:gd name="T103" fmla="*/ 110886875 h 162"/>
                <a:gd name="T104" fmla="*/ 630959732 w 154"/>
                <a:gd name="T105" fmla="*/ 252015625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8" name="组合 37"/>
          <p:cNvGrpSpPr/>
          <p:nvPr/>
        </p:nvGrpSpPr>
        <p:grpSpPr>
          <a:xfrm>
            <a:off x="3914218" y="1580058"/>
            <a:ext cx="663601" cy="503324"/>
            <a:chOff x="6150458" y="5890064"/>
            <a:chExt cx="663601" cy="503324"/>
          </a:xfrm>
          <a:solidFill>
            <a:schemeClr val="tx1"/>
          </a:solidFill>
        </p:grpSpPr>
        <p:sp>
          <p:nvSpPr>
            <p:cNvPr id="39" name="Freeform 181"/>
            <p:cNvSpPr>
              <a:spLocks noEditPoints="1"/>
            </p:cNvSpPr>
            <p:nvPr/>
          </p:nvSpPr>
          <p:spPr bwMode="auto">
            <a:xfrm>
              <a:off x="6150458" y="5998321"/>
              <a:ext cx="442870" cy="395067"/>
            </a:xfrm>
            <a:custGeom>
              <a:avLst/>
              <a:gdLst>
                <a:gd name="T0" fmla="*/ 844769693 w 147"/>
                <a:gd name="T1" fmla="*/ 0 h 131"/>
                <a:gd name="T2" fmla="*/ 0 w 147"/>
                <a:gd name="T3" fmla="*/ 556593987 h 131"/>
                <a:gd name="T4" fmla="*/ 578606909 w 147"/>
                <a:gd name="T5" fmla="*/ 1078399999 h 131"/>
                <a:gd name="T6" fmla="*/ 243017011 w 147"/>
                <a:gd name="T7" fmla="*/ 1484247227 h 131"/>
                <a:gd name="T8" fmla="*/ 1087783302 w 147"/>
                <a:gd name="T9" fmla="*/ 1089994856 h 131"/>
                <a:gd name="T10" fmla="*/ 1701108871 w 147"/>
                <a:gd name="T11" fmla="*/ 556593987 h 131"/>
                <a:gd name="T12" fmla="*/ 844769693 w 147"/>
                <a:gd name="T13" fmla="*/ 0 h 131"/>
                <a:gd name="T14" fmla="*/ 867912064 w 147"/>
                <a:gd name="T15" fmla="*/ 1020418905 h 131"/>
                <a:gd name="T16" fmla="*/ 810051033 w 147"/>
                <a:gd name="T17" fmla="*/ 962441216 h 131"/>
                <a:gd name="T18" fmla="*/ 867912064 w 147"/>
                <a:gd name="T19" fmla="*/ 916058383 h 131"/>
                <a:gd name="T20" fmla="*/ 914200209 w 147"/>
                <a:gd name="T21" fmla="*/ 962441216 h 131"/>
                <a:gd name="T22" fmla="*/ 867912064 w 147"/>
                <a:gd name="T23" fmla="*/ 1020418905 h 131"/>
                <a:gd name="T24" fmla="*/ 914200209 w 147"/>
                <a:gd name="T25" fmla="*/ 718932198 h 131"/>
                <a:gd name="T26" fmla="*/ 914200209 w 147"/>
                <a:gd name="T27" fmla="*/ 823292719 h 131"/>
                <a:gd name="T28" fmla="*/ 867912064 w 147"/>
                <a:gd name="T29" fmla="*/ 881273813 h 131"/>
                <a:gd name="T30" fmla="*/ 810051033 w 147"/>
                <a:gd name="T31" fmla="*/ 823292719 h 131"/>
                <a:gd name="T32" fmla="*/ 810051033 w 147"/>
                <a:gd name="T33" fmla="*/ 684144222 h 131"/>
                <a:gd name="T34" fmla="*/ 867912064 w 147"/>
                <a:gd name="T35" fmla="*/ 626166533 h 131"/>
                <a:gd name="T36" fmla="*/ 867912064 w 147"/>
                <a:gd name="T37" fmla="*/ 626166533 h 131"/>
                <a:gd name="T38" fmla="*/ 867912064 w 147"/>
                <a:gd name="T39" fmla="*/ 626166533 h 131"/>
                <a:gd name="T40" fmla="*/ 1006779900 w 147"/>
                <a:gd name="T41" fmla="*/ 487018036 h 131"/>
                <a:gd name="T42" fmla="*/ 867912064 w 147"/>
                <a:gd name="T43" fmla="*/ 347869539 h 131"/>
                <a:gd name="T44" fmla="*/ 729047631 w 147"/>
                <a:gd name="T45" fmla="*/ 487018036 h 131"/>
                <a:gd name="T46" fmla="*/ 740620517 w 147"/>
                <a:gd name="T47" fmla="*/ 544995725 h 131"/>
                <a:gd name="T48" fmla="*/ 740620517 w 147"/>
                <a:gd name="T49" fmla="*/ 544995725 h 131"/>
                <a:gd name="T50" fmla="*/ 740620517 w 147"/>
                <a:gd name="T51" fmla="*/ 544995725 h 131"/>
                <a:gd name="T52" fmla="*/ 740620517 w 147"/>
                <a:gd name="T53" fmla="*/ 568188844 h 131"/>
                <a:gd name="T54" fmla="*/ 694328971 w 147"/>
                <a:gd name="T55" fmla="*/ 614571676 h 131"/>
                <a:gd name="T56" fmla="*/ 648040827 w 147"/>
                <a:gd name="T57" fmla="*/ 591378557 h 131"/>
                <a:gd name="T58" fmla="*/ 648040827 w 147"/>
                <a:gd name="T59" fmla="*/ 591378557 h 131"/>
                <a:gd name="T60" fmla="*/ 648040827 w 147"/>
                <a:gd name="T61" fmla="*/ 591378557 h 131"/>
                <a:gd name="T62" fmla="*/ 636467940 w 147"/>
                <a:gd name="T63" fmla="*/ 579783701 h 131"/>
                <a:gd name="T64" fmla="*/ 624898455 w 147"/>
                <a:gd name="T65" fmla="*/ 487018036 h 131"/>
                <a:gd name="T66" fmla="*/ 867912064 w 147"/>
                <a:gd name="T67" fmla="*/ 255103875 h 131"/>
                <a:gd name="T68" fmla="*/ 1110929075 w 147"/>
                <a:gd name="T69" fmla="*/ 487018036 h 131"/>
                <a:gd name="T70" fmla="*/ 914200209 w 147"/>
                <a:gd name="T71" fmla="*/ 718932198 h 1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182"/>
            <p:cNvSpPr>
              <a:spLocks noEditPoints="1"/>
            </p:cNvSpPr>
            <p:nvPr/>
          </p:nvSpPr>
          <p:spPr bwMode="auto">
            <a:xfrm>
              <a:off x="6494912" y="5890064"/>
              <a:ext cx="319147" cy="286811"/>
            </a:xfrm>
            <a:custGeom>
              <a:avLst/>
              <a:gdLst>
                <a:gd name="T0" fmla="*/ 1225101614 w 106"/>
                <a:gd name="T1" fmla="*/ 406731737 h 95"/>
                <a:gd name="T2" fmla="*/ 600992026 w 106"/>
                <a:gd name="T3" fmla="*/ 0 h 95"/>
                <a:gd name="T4" fmla="*/ 0 w 106"/>
                <a:gd name="T5" fmla="*/ 302145232 h 95"/>
                <a:gd name="T6" fmla="*/ 589436644 w 106"/>
                <a:gd name="T7" fmla="*/ 883190084 h 95"/>
                <a:gd name="T8" fmla="*/ 589436644 w 106"/>
                <a:gd name="T9" fmla="*/ 941295592 h 95"/>
                <a:gd name="T10" fmla="*/ 1051736895 w 106"/>
                <a:gd name="T11" fmla="*/ 1092366504 h 95"/>
                <a:gd name="T12" fmla="*/ 797470907 w 106"/>
                <a:gd name="T13" fmla="*/ 790221272 h 95"/>
                <a:gd name="T14" fmla="*/ 1225101614 w 106"/>
                <a:gd name="T15" fmla="*/ 406731737 h 95"/>
                <a:gd name="T16" fmla="*/ 589436644 w 106"/>
                <a:gd name="T17" fmla="*/ 232418623 h 95"/>
                <a:gd name="T18" fmla="*/ 647223751 w 106"/>
                <a:gd name="T19" fmla="*/ 174313115 h 95"/>
                <a:gd name="T20" fmla="*/ 705010857 w 106"/>
                <a:gd name="T21" fmla="*/ 232418623 h 95"/>
                <a:gd name="T22" fmla="*/ 705010857 w 106"/>
                <a:gd name="T23" fmla="*/ 453216144 h 95"/>
                <a:gd name="T24" fmla="*/ 647223751 w 106"/>
                <a:gd name="T25" fmla="*/ 511321652 h 95"/>
                <a:gd name="T26" fmla="*/ 589436644 w 106"/>
                <a:gd name="T27" fmla="*/ 453216144 h 95"/>
                <a:gd name="T28" fmla="*/ 589436644 w 106"/>
                <a:gd name="T29" fmla="*/ 232418623 h 95"/>
                <a:gd name="T30" fmla="*/ 647223751 w 106"/>
                <a:gd name="T31" fmla="*/ 650771462 h 95"/>
                <a:gd name="T32" fmla="*/ 589436644 w 106"/>
                <a:gd name="T33" fmla="*/ 592665954 h 95"/>
                <a:gd name="T34" fmla="*/ 647223751 w 106"/>
                <a:gd name="T35" fmla="*/ 534563855 h 95"/>
                <a:gd name="T36" fmla="*/ 716569638 w 106"/>
                <a:gd name="T37" fmla="*/ 592665954 h 95"/>
                <a:gd name="T38" fmla="*/ 647223751 w 106"/>
                <a:gd name="T39" fmla="*/ 650771462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1" name="组合 40"/>
          <p:cNvGrpSpPr/>
          <p:nvPr/>
        </p:nvGrpSpPr>
        <p:grpSpPr>
          <a:xfrm>
            <a:off x="4010637" y="5222239"/>
            <a:ext cx="435838" cy="431282"/>
            <a:chOff x="5446040" y="1155702"/>
            <a:chExt cx="435838" cy="431282"/>
          </a:xfrm>
          <a:solidFill>
            <a:schemeClr val="tx1"/>
          </a:solidFill>
        </p:grpSpPr>
        <p:sp>
          <p:nvSpPr>
            <p:cNvPr id="42" name="Freeform 57"/>
            <p:cNvSpPr/>
            <p:nvPr/>
          </p:nvSpPr>
          <p:spPr bwMode="auto">
            <a:xfrm>
              <a:off x="5446040" y="1155702"/>
              <a:ext cx="429763" cy="431282"/>
            </a:xfrm>
            <a:custGeom>
              <a:avLst/>
              <a:gdLst>
                <a:gd name="T0" fmla="*/ 1381350844 w 142"/>
                <a:gd name="T1" fmla="*/ 1350803750 h 142"/>
                <a:gd name="T2" fmla="*/ 80079548 w 142"/>
                <a:gd name="T3" fmla="*/ 1350803750 h 142"/>
                <a:gd name="T4" fmla="*/ 80079548 w 142"/>
                <a:gd name="T5" fmla="*/ 40322500 h 142"/>
                <a:gd name="T6" fmla="*/ 60058870 w 142"/>
                <a:gd name="T7" fmla="*/ 0 h 142"/>
                <a:gd name="T8" fmla="*/ 30027853 w 142"/>
                <a:gd name="T9" fmla="*/ 0 h 142"/>
                <a:gd name="T10" fmla="*/ 0 w 142"/>
                <a:gd name="T11" fmla="*/ 40322500 h 142"/>
                <a:gd name="T12" fmla="*/ 0 w 142"/>
                <a:gd name="T13" fmla="*/ 1370965000 h 142"/>
                <a:gd name="T14" fmla="*/ 0 w 142"/>
                <a:gd name="T15" fmla="*/ 1391126250 h 142"/>
                <a:gd name="T16" fmla="*/ 0 w 142"/>
                <a:gd name="T17" fmla="*/ 1401206875 h 142"/>
                <a:gd name="T18" fmla="*/ 10010339 w 142"/>
                <a:gd name="T19" fmla="*/ 1421368125 h 142"/>
                <a:gd name="T20" fmla="*/ 30027853 w 142"/>
                <a:gd name="T21" fmla="*/ 1431448750 h 142"/>
                <a:gd name="T22" fmla="*/ 50048531 w 142"/>
                <a:gd name="T23" fmla="*/ 1431448750 h 142"/>
                <a:gd name="T24" fmla="*/ 60058870 w 142"/>
                <a:gd name="T25" fmla="*/ 1431448750 h 142"/>
                <a:gd name="T26" fmla="*/ 1381350844 w 142"/>
                <a:gd name="T27" fmla="*/ 1431448750 h 142"/>
                <a:gd name="T28" fmla="*/ 1421389036 w 142"/>
                <a:gd name="T29" fmla="*/ 1401206875 h 142"/>
                <a:gd name="T30" fmla="*/ 1421389036 w 142"/>
                <a:gd name="T31" fmla="*/ 1370965000 h 142"/>
                <a:gd name="T32" fmla="*/ 1381350844 w 142"/>
                <a:gd name="T33" fmla="*/ 135080375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58"/>
            <p:cNvSpPr/>
            <p:nvPr/>
          </p:nvSpPr>
          <p:spPr bwMode="auto">
            <a:xfrm>
              <a:off x="5488561" y="1180000"/>
              <a:ext cx="393317" cy="358389"/>
            </a:xfrm>
            <a:custGeom>
              <a:avLst/>
              <a:gdLst>
                <a:gd name="T0" fmla="*/ 1300423174 w 130"/>
                <a:gd name="T1" fmla="*/ 0 h 118"/>
                <a:gd name="T2" fmla="*/ 1090353671 w 130"/>
                <a:gd name="T3" fmla="*/ 171370625 h 118"/>
                <a:gd name="T4" fmla="*/ 1160377893 w 130"/>
                <a:gd name="T5" fmla="*/ 171370625 h 118"/>
                <a:gd name="T6" fmla="*/ 690225654 w 130"/>
                <a:gd name="T7" fmla="*/ 1088707500 h 118"/>
                <a:gd name="T8" fmla="*/ 310102297 w 130"/>
                <a:gd name="T9" fmla="*/ 756046875 h 118"/>
                <a:gd name="T10" fmla="*/ 280090561 w 130"/>
                <a:gd name="T11" fmla="*/ 745966250 h 118"/>
                <a:gd name="T12" fmla="*/ 250081988 w 130"/>
                <a:gd name="T13" fmla="*/ 766127500 h 118"/>
                <a:gd name="T14" fmla="*/ 10003912 w 130"/>
                <a:gd name="T15" fmla="*/ 1129030000 h 118"/>
                <a:gd name="T16" fmla="*/ 20007824 w 130"/>
                <a:gd name="T17" fmla="*/ 1179433125 h 118"/>
                <a:gd name="T18" fmla="*/ 40012485 w 130"/>
                <a:gd name="T19" fmla="*/ 1189513750 h 118"/>
                <a:gd name="T20" fmla="*/ 70024222 w 130"/>
                <a:gd name="T21" fmla="*/ 1169352500 h 118"/>
                <a:gd name="T22" fmla="*/ 70024222 w 130"/>
                <a:gd name="T23" fmla="*/ 1169352500 h 118"/>
                <a:gd name="T24" fmla="*/ 290094473 w 130"/>
                <a:gd name="T25" fmla="*/ 836691875 h 118"/>
                <a:gd name="T26" fmla="*/ 680221742 w 130"/>
                <a:gd name="T27" fmla="*/ 1169352500 h 118"/>
                <a:gd name="T28" fmla="*/ 710230315 w 130"/>
                <a:gd name="T29" fmla="*/ 1179433125 h 118"/>
                <a:gd name="T30" fmla="*/ 730238139 w 130"/>
                <a:gd name="T31" fmla="*/ 1159271875 h 118"/>
                <a:gd name="T32" fmla="*/ 1230398952 w 130"/>
                <a:gd name="T33" fmla="*/ 211693125 h 118"/>
                <a:gd name="T34" fmla="*/ 1270414600 w 130"/>
                <a:gd name="T35" fmla="*/ 262096250 h 118"/>
                <a:gd name="T36" fmla="*/ 1300423174 w 130"/>
                <a:gd name="T37" fmla="*/ 0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59"/>
            <p:cNvSpPr/>
            <p:nvPr/>
          </p:nvSpPr>
          <p:spPr bwMode="auto">
            <a:xfrm>
              <a:off x="5479449" y="1523203"/>
              <a:ext cx="6074" cy="15186"/>
            </a:xfrm>
            <a:custGeom>
              <a:avLst/>
              <a:gdLst>
                <a:gd name="T0" fmla="*/ 0 w 2"/>
                <a:gd name="T1" fmla="*/ 0 h 5"/>
                <a:gd name="T2" fmla="*/ 0 w 2"/>
                <a:gd name="T3" fmla="*/ 20161250 h 5"/>
                <a:gd name="T4" fmla="*/ 20161250 w 2"/>
                <a:gd name="T5" fmla="*/ 50403125 h 5"/>
                <a:gd name="T6" fmla="*/ 0 w 2"/>
                <a:gd name="T7" fmla="*/ 2016125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60"/>
            <p:cNvSpPr/>
            <p:nvPr/>
          </p:nvSpPr>
          <p:spPr bwMode="auto">
            <a:xfrm>
              <a:off x="5713313" y="1517128"/>
              <a:ext cx="150342" cy="24298"/>
            </a:xfrm>
            <a:custGeom>
              <a:avLst/>
              <a:gdLst>
                <a:gd name="T0" fmla="*/ 0 w 50"/>
                <a:gd name="T1" fmla="*/ 80645000 h 8"/>
                <a:gd name="T2" fmla="*/ 464363230 w 50"/>
                <a:gd name="T3" fmla="*/ 80645000 h 8"/>
                <a:gd name="T4" fmla="*/ 494004171 w 50"/>
                <a:gd name="T5" fmla="*/ 40322500 h 8"/>
                <a:gd name="T6" fmla="*/ 464363230 w 50"/>
                <a:gd name="T7" fmla="*/ 0 h 8"/>
                <a:gd name="T8" fmla="*/ 39520208 w 50"/>
                <a:gd name="T9" fmla="*/ 0 h 8"/>
                <a:gd name="T10" fmla="*/ 19761676 w 50"/>
                <a:gd name="T11" fmla="*/ 50403125 h 8"/>
                <a:gd name="T12" fmla="*/ 0 w 50"/>
                <a:gd name="T13" fmla="*/ 8064500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61"/>
            <p:cNvSpPr/>
            <p:nvPr/>
          </p:nvSpPr>
          <p:spPr bwMode="auto">
            <a:xfrm>
              <a:off x="5515895" y="1517128"/>
              <a:ext cx="170083" cy="24298"/>
            </a:xfrm>
            <a:custGeom>
              <a:avLst/>
              <a:gdLst>
                <a:gd name="T0" fmla="*/ 483870000 w 56"/>
                <a:gd name="T1" fmla="*/ 0 h 8"/>
                <a:gd name="T2" fmla="*/ 50403125 w 56"/>
                <a:gd name="T3" fmla="*/ 0 h 8"/>
                <a:gd name="T4" fmla="*/ 10080625 w 56"/>
                <a:gd name="T5" fmla="*/ 70564375 h 8"/>
                <a:gd name="T6" fmla="*/ 0 w 56"/>
                <a:gd name="T7" fmla="*/ 80645000 h 8"/>
                <a:gd name="T8" fmla="*/ 564515000 w 56"/>
                <a:gd name="T9" fmla="*/ 80645000 h 8"/>
                <a:gd name="T10" fmla="*/ 564515000 w 56"/>
                <a:gd name="T11" fmla="*/ 70564375 h 8"/>
                <a:gd name="T12" fmla="*/ 483870000 w 56"/>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62"/>
            <p:cNvSpPr/>
            <p:nvPr/>
          </p:nvSpPr>
          <p:spPr bwMode="auto">
            <a:xfrm>
              <a:off x="5685978" y="1483719"/>
              <a:ext cx="12149" cy="9112"/>
            </a:xfrm>
            <a:custGeom>
              <a:avLst/>
              <a:gdLst>
                <a:gd name="T0" fmla="*/ 15120938 w 8"/>
                <a:gd name="T1" fmla="*/ 15120938 h 6"/>
                <a:gd name="T2" fmla="*/ 20161250 w 8"/>
                <a:gd name="T3" fmla="*/ 0 h 6"/>
                <a:gd name="T4" fmla="*/ 0 w 8"/>
                <a:gd name="T5" fmla="*/ 0 h 6"/>
                <a:gd name="T6" fmla="*/ 15120938 w 8"/>
                <a:gd name="T7" fmla="*/ 15120938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
                  <a:moveTo>
                    <a:pt x="6" y="6"/>
                  </a:moveTo>
                  <a:lnTo>
                    <a:pt x="8" y="0"/>
                  </a:lnTo>
                  <a:lnTo>
                    <a:pt x="0" y="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63"/>
            <p:cNvSpPr/>
            <p:nvPr/>
          </p:nvSpPr>
          <p:spPr bwMode="auto">
            <a:xfrm>
              <a:off x="5479449" y="1453347"/>
              <a:ext cx="45558" cy="21260"/>
            </a:xfrm>
            <a:custGeom>
              <a:avLst/>
              <a:gdLst>
                <a:gd name="T0" fmla="*/ 30241875 w 15"/>
                <a:gd name="T1" fmla="*/ 0 h 7"/>
                <a:gd name="T2" fmla="*/ 0 w 15"/>
                <a:gd name="T3" fmla="*/ 30241875 h 7"/>
                <a:gd name="T4" fmla="*/ 30241875 w 15"/>
                <a:gd name="T5" fmla="*/ 70564375 h 7"/>
                <a:gd name="T6" fmla="*/ 110886875 w 15"/>
                <a:gd name="T7" fmla="*/ 70564375 h 7"/>
                <a:gd name="T8" fmla="*/ 151209375 w 15"/>
                <a:gd name="T9" fmla="*/ 0 h 7"/>
                <a:gd name="T10" fmla="*/ 30241875 w 15"/>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64"/>
            <p:cNvSpPr/>
            <p:nvPr/>
          </p:nvSpPr>
          <p:spPr bwMode="auto">
            <a:xfrm>
              <a:off x="5646495" y="1453347"/>
              <a:ext cx="69855" cy="21260"/>
            </a:xfrm>
            <a:custGeom>
              <a:avLst/>
              <a:gdLst>
                <a:gd name="T0" fmla="*/ 45362813 w 46"/>
                <a:gd name="T1" fmla="*/ 35282188 h 14"/>
                <a:gd name="T2" fmla="*/ 95765938 w 46"/>
                <a:gd name="T3" fmla="*/ 35282188 h 14"/>
                <a:gd name="T4" fmla="*/ 115927188 w 46"/>
                <a:gd name="T5" fmla="*/ 0 h 14"/>
                <a:gd name="T6" fmla="*/ 0 w 46"/>
                <a:gd name="T7" fmla="*/ 0 h 14"/>
                <a:gd name="T8" fmla="*/ 45362813 w 46"/>
                <a:gd name="T9" fmla="*/ 3528218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4">
                  <a:moveTo>
                    <a:pt x="18" y="14"/>
                  </a:moveTo>
                  <a:lnTo>
                    <a:pt x="38" y="14"/>
                  </a:lnTo>
                  <a:lnTo>
                    <a:pt x="46" y="0"/>
                  </a:lnTo>
                  <a:lnTo>
                    <a:pt x="0" y="0"/>
                  </a:lnTo>
                  <a:lnTo>
                    <a:pt x="1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65"/>
            <p:cNvSpPr/>
            <p:nvPr/>
          </p:nvSpPr>
          <p:spPr bwMode="auto">
            <a:xfrm>
              <a:off x="5561453" y="1453347"/>
              <a:ext cx="48595" cy="21260"/>
            </a:xfrm>
            <a:custGeom>
              <a:avLst/>
              <a:gdLst>
                <a:gd name="T0" fmla="*/ 40322500 w 32"/>
                <a:gd name="T1" fmla="*/ 0 h 14"/>
                <a:gd name="T2" fmla="*/ 25201563 w 32"/>
                <a:gd name="T3" fmla="*/ 0 h 14"/>
                <a:gd name="T4" fmla="*/ 0 w 32"/>
                <a:gd name="T5" fmla="*/ 35282188 h 14"/>
                <a:gd name="T6" fmla="*/ 80645000 w 32"/>
                <a:gd name="T7" fmla="*/ 35282188 h 14"/>
                <a:gd name="T8" fmla="*/ 40322500 w 32"/>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4">
                  <a:moveTo>
                    <a:pt x="16" y="0"/>
                  </a:moveTo>
                  <a:lnTo>
                    <a:pt x="10" y="0"/>
                  </a:lnTo>
                  <a:lnTo>
                    <a:pt x="0" y="14"/>
                  </a:lnTo>
                  <a:lnTo>
                    <a:pt x="32" y="14"/>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66"/>
            <p:cNvSpPr/>
            <p:nvPr/>
          </p:nvSpPr>
          <p:spPr bwMode="auto">
            <a:xfrm>
              <a:off x="5748241" y="1453347"/>
              <a:ext cx="115413" cy="21260"/>
            </a:xfrm>
            <a:custGeom>
              <a:avLst/>
              <a:gdLst>
                <a:gd name="T0" fmla="*/ 352821875 w 38"/>
                <a:gd name="T1" fmla="*/ 70564375 h 7"/>
                <a:gd name="T2" fmla="*/ 383063750 w 38"/>
                <a:gd name="T3" fmla="*/ 30241875 h 7"/>
                <a:gd name="T4" fmla="*/ 352821875 w 38"/>
                <a:gd name="T5" fmla="*/ 0 h 7"/>
                <a:gd name="T6" fmla="*/ 40322500 w 38"/>
                <a:gd name="T7" fmla="*/ 0 h 7"/>
                <a:gd name="T8" fmla="*/ 0 w 38"/>
                <a:gd name="T9" fmla="*/ 70564375 h 7"/>
                <a:gd name="T10" fmla="*/ 352821875 w 38"/>
                <a:gd name="T11" fmla="*/ 70564375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67"/>
            <p:cNvSpPr/>
            <p:nvPr/>
          </p:nvSpPr>
          <p:spPr bwMode="auto">
            <a:xfrm>
              <a:off x="5479449" y="1386529"/>
              <a:ext cx="268792" cy="21260"/>
            </a:xfrm>
            <a:custGeom>
              <a:avLst/>
              <a:gdLst>
                <a:gd name="T0" fmla="*/ 299031218 w 89"/>
                <a:gd name="T1" fmla="*/ 30241875 h 7"/>
                <a:gd name="T2" fmla="*/ 308998399 w 89"/>
                <a:gd name="T3" fmla="*/ 30241875 h 7"/>
                <a:gd name="T4" fmla="*/ 358837462 w 89"/>
                <a:gd name="T5" fmla="*/ 50403125 h 7"/>
                <a:gd name="T6" fmla="*/ 378771824 w 89"/>
                <a:gd name="T7" fmla="*/ 70564375 h 7"/>
                <a:gd name="T8" fmla="*/ 847254592 w 89"/>
                <a:gd name="T9" fmla="*/ 70564375 h 7"/>
                <a:gd name="T10" fmla="*/ 887126474 w 89"/>
                <a:gd name="T11" fmla="*/ 0 h 7"/>
                <a:gd name="T12" fmla="*/ 29904700 w 89"/>
                <a:gd name="T13" fmla="*/ 0 h 7"/>
                <a:gd name="T14" fmla="*/ 0 w 89"/>
                <a:gd name="T15" fmla="*/ 30241875 h 7"/>
                <a:gd name="T16" fmla="*/ 29904700 w 89"/>
                <a:gd name="T17" fmla="*/ 70564375 h 7"/>
                <a:gd name="T18" fmla="*/ 249192156 w 89"/>
                <a:gd name="T19" fmla="*/ 70564375 h 7"/>
                <a:gd name="T20" fmla="*/ 259159337 w 89"/>
                <a:gd name="T21" fmla="*/ 60483750 h 7"/>
                <a:gd name="T22" fmla="*/ 299031218 w 89"/>
                <a:gd name="T23" fmla="*/ 30241875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68"/>
            <p:cNvSpPr/>
            <p:nvPr/>
          </p:nvSpPr>
          <p:spPr bwMode="auto">
            <a:xfrm>
              <a:off x="5784688" y="1386529"/>
              <a:ext cx="78967" cy="21260"/>
            </a:xfrm>
            <a:custGeom>
              <a:avLst/>
              <a:gdLst>
                <a:gd name="T0" fmla="*/ 231854375 w 26"/>
                <a:gd name="T1" fmla="*/ 70564375 h 7"/>
                <a:gd name="T2" fmla="*/ 262096250 w 26"/>
                <a:gd name="T3" fmla="*/ 30241875 h 7"/>
                <a:gd name="T4" fmla="*/ 231854375 w 26"/>
                <a:gd name="T5" fmla="*/ 0 h 7"/>
                <a:gd name="T6" fmla="*/ 30241875 w 26"/>
                <a:gd name="T7" fmla="*/ 0 h 7"/>
                <a:gd name="T8" fmla="*/ 0 w 26"/>
                <a:gd name="T9" fmla="*/ 70564375 h 7"/>
                <a:gd name="T10" fmla="*/ 231854375 w 26"/>
                <a:gd name="T11" fmla="*/ 70564375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69"/>
            <p:cNvSpPr/>
            <p:nvPr/>
          </p:nvSpPr>
          <p:spPr bwMode="auto">
            <a:xfrm>
              <a:off x="5818097" y="1319711"/>
              <a:ext cx="45558" cy="21260"/>
            </a:xfrm>
            <a:custGeom>
              <a:avLst/>
              <a:gdLst>
                <a:gd name="T0" fmla="*/ 120967500 w 15"/>
                <a:gd name="T1" fmla="*/ 70564375 h 7"/>
                <a:gd name="T2" fmla="*/ 151209375 w 15"/>
                <a:gd name="T3" fmla="*/ 30241875 h 7"/>
                <a:gd name="T4" fmla="*/ 120967500 w 15"/>
                <a:gd name="T5" fmla="*/ 0 h 7"/>
                <a:gd name="T6" fmla="*/ 40322500 w 15"/>
                <a:gd name="T7" fmla="*/ 0 h 7"/>
                <a:gd name="T8" fmla="*/ 0 w 15"/>
                <a:gd name="T9" fmla="*/ 70564375 h 7"/>
                <a:gd name="T10" fmla="*/ 120967500 w 15"/>
                <a:gd name="T11" fmla="*/ 70564375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70"/>
            <p:cNvSpPr/>
            <p:nvPr/>
          </p:nvSpPr>
          <p:spPr bwMode="auto">
            <a:xfrm>
              <a:off x="5479449" y="1319711"/>
              <a:ext cx="305238" cy="21260"/>
            </a:xfrm>
            <a:custGeom>
              <a:avLst/>
              <a:gdLst>
                <a:gd name="T0" fmla="*/ 29943723 w 101"/>
                <a:gd name="T1" fmla="*/ 0 h 7"/>
                <a:gd name="T2" fmla="*/ 0 w 101"/>
                <a:gd name="T3" fmla="*/ 30241875 h 7"/>
                <a:gd name="T4" fmla="*/ 29943723 w 101"/>
                <a:gd name="T5" fmla="*/ 70564375 h 7"/>
                <a:gd name="T6" fmla="*/ 968166700 w 101"/>
                <a:gd name="T7" fmla="*/ 70564375 h 7"/>
                <a:gd name="T8" fmla="*/ 1008090611 w 101"/>
                <a:gd name="T9" fmla="*/ 0 h 7"/>
                <a:gd name="T10" fmla="*/ 29943723 w 101"/>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71"/>
            <p:cNvSpPr/>
            <p:nvPr/>
          </p:nvSpPr>
          <p:spPr bwMode="auto">
            <a:xfrm>
              <a:off x="5854543" y="1258967"/>
              <a:ext cx="9112" cy="15186"/>
            </a:xfrm>
            <a:custGeom>
              <a:avLst/>
              <a:gdLst>
                <a:gd name="T0" fmla="*/ 0 w 3"/>
                <a:gd name="T1" fmla="*/ 50403125 h 5"/>
                <a:gd name="T2" fmla="*/ 0 w 3"/>
                <a:gd name="T3" fmla="*/ 50403125 h 5"/>
                <a:gd name="T4" fmla="*/ 30241875 w 3"/>
                <a:gd name="T5" fmla="*/ 20161250 h 5"/>
                <a:gd name="T6" fmla="*/ 20161250 w 3"/>
                <a:gd name="T7" fmla="*/ 0 h 5"/>
                <a:gd name="T8" fmla="*/ 0 w 3"/>
                <a:gd name="T9" fmla="*/ 5040312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72"/>
            <p:cNvSpPr/>
            <p:nvPr/>
          </p:nvSpPr>
          <p:spPr bwMode="auto">
            <a:xfrm>
              <a:off x="5479449" y="1252892"/>
              <a:ext cx="338648" cy="21260"/>
            </a:xfrm>
            <a:custGeom>
              <a:avLst/>
              <a:gdLst>
                <a:gd name="T0" fmla="*/ 29970993 w 112"/>
                <a:gd name="T1" fmla="*/ 0 h 7"/>
                <a:gd name="T2" fmla="*/ 0 w 112"/>
                <a:gd name="T3" fmla="*/ 30241875 h 7"/>
                <a:gd name="T4" fmla="*/ 29970993 w 112"/>
                <a:gd name="T5" fmla="*/ 70564375 h 7"/>
                <a:gd name="T6" fmla="*/ 1079012659 w 112"/>
                <a:gd name="T7" fmla="*/ 70564375 h 7"/>
                <a:gd name="T8" fmla="*/ 1118975037 w 112"/>
                <a:gd name="T9" fmla="*/ 0 h 7"/>
                <a:gd name="T10" fmla="*/ 29970993 w 112"/>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73"/>
            <p:cNvSpPr/>
            <p:nvPr/>
          </p:nvSpPr>
          <p:spPr bwMode="auto">
            <a:xfrm>
              <a:off x="5479449" y="1186074"/>
              <a:ext cx="378131" cy="21260"/>
            </a:xfrm>
            <a:custGeom>
              <a:avLst/>
              <a:gdLst>
                <a:gd name="T0" fmla="*/ 1240021618 w 125"/>
                <a:gd name="T1" fmla="*/ 0 h 7"/>
                <a:gd name="T2" fmla="*/ 30000778 w 125"/>
                <a:gd name="T3" fmla="*/ 0 h 7"/>
                <a:gd name="T4" fmla="*/ 0 w 125"/>
                <a:gd name="T5" fmla="*/ 30241875 h 7"/>
                <a:gd name="T6" fmla="*/ 30000778 w 125"/>
                <a:gd name="T7" fmla="*/ 70564375 h 7"/>
                <a:gd name="T8" fmla="*/ 1160018489 w 125"/>
                <a:gd name="T9" fmla="*/ 70564375 h 7"/>
                <a:gd name="T10" fmla="*/ 1250020824 w 125"/>
                <a:gd name="T11" fmla="*/ 0 h 7"/>
                <a:gd name="T12" fmla="*/ 1240021618 w 125"/>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306630"/>
            <a:ext cx="4863070"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spc="300" dirty="0" smtClean="0">
                <a:solidFill>
                  <a:schemeClr val="accent5"/>
                </a:solidFill>
              </a:rPr>
              <a:t>KES</a:t>
            </a:r>
            <a:r>
              <a:rPr lang="zh-CN" altLang="en-US" sz="2000" b="1" spc="300" dirty="0">
                <a:solidFill>
                  <a:schemeClr val="accent5"/>
                </a:solidFill>
              </a:rPr>
              <a:t>资源整合情况介绍</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936524" y="1506676"/>
            <a:ext cx="3663388" cy="1294573"/>
            <a:chOff x="2191311" y="1900020"/>
            <a:chExt cx="3663388" cy="1294573"/>
          </a:xfrm>
        </p:grpSpPr>
        <p:sp>
          <p:nvSpPr>
            <p:cNvPr id="53" name="文本框 19"/>
            <p:cNvSpPr txBox="1"/>
            <p:nvPr/>
          </p:nvSpPr>
          <p:spPr>
            <a:xfrm>
              <a:off x="2191312" y="2262030"/>
              <a:ext cx="3663387" cy="93256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涉及期刊文献</a:t>
              </a:r>
              <a:r>
                <a:rPr lang="en-US" altLang="zh-CN" sz="1400" dirty="0" smtClean="0">
                  <a:solidFill>
                    <a:schemeClr val="accent5"/>
                  </a:solidFill>
                </a:rPr>
                <a:t>4800</a:t>
              </a:r>
              <a:r>
                <a:rPr lang="zh-CN" altLang="en-US" sz="1400" dirty="0" smtClean="0">
                  <a:solidFill>
                    <a:schemeClr val="accent5"/>
                  </a:solidFill>
                </a:rPr>
                <a:t>万余篇</a:t>
              </a:r>
              <a:endParaRPr lang="en-US" altLang="zh-CN" sz="1400" dirty="0" smtClean="0">
                <a:solidFill>
                  <a:schemeClr val="accent5"/>
                </a:solidFill>
              </a:endParaRPr>
            </a:p>
            <a:p>
              <a:r>
                <a:rPr lang="zh-CN" altLang="en-US" sz="1400" dirty="0" smtClean="0">
                  <a:solidFill>
                    <a:schemeClr val="accent5"/>
                  </a:solidFill>
                </a:rPr>
                <a:t>大部分刊物回溯至创刊年</a:t>
              </a:r>
              <a:endParaRPr lang="en-US" altLang="zh-CN" sz="1400" dirty="0" smtClean="0">
                <a:solidFill>
                  <a:schemeClr val="accent5"/>
                </a:solidFill>
              </a:endParaRPr>
            </a:p>
            <a:p>
              <a:r>
                <a:rPr lang="zh-CN" altLang="en-US" sz="1400" dirty="0">
                  <a:solidFill>
                    <a:schemeClr val="accent5"/>
                  </a:solidFill>
                </a:rPr>
                <a:t>全</a:t>
              </a:r>
              <a:r>
                <a:rPr lang="zh-CN" altLang="en-US" sz="1400" dirty="0" smtClean="0">
                  <a:solidFill>
                    <a:schemeClr val="accent5"/>
                  </a:solidFill>
                </a:rPr>
                <a:t>学科覆盖</a:t>
              </a:r>
              <a:endParaRPr lang="zh-CN" altLang="en-US" sz="1400" dirty="0">
                <a:solidFill>
                  <a:schemeClr val="accent5"/>
                </a:solidFill>
              </a:endParaRPr>
            </a:p>
          </p:txBody>
        </p:sp>
        <p:sp>
          <p:nvSpPr>
            <p:cNvPr id="54" name="文本框 21"/>
            <p:cNvSpPr txBox="1">
              <a:spLocks noChangeArrowheads="1"/>
            </p:cNvSpPr>
            <p:nvPr/>
          </p:nvSpPr>
          <p:spPr bwMode="auto">
            <a:xfrm>
              <a:off x="2191311" y="1900020"/>
              <a:ext cx="2885455"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外文期刊</a:t>
              </a:r>
              <a:r>
                <a:rPr lang="en-US" altLang="zh-CN" sz="2000" b="1" spc="300" dirty="0" smtClean="0">
                  <a:solidFill>
                    <a:schemeClr val="accent5"/>
                  </a:solidFill>
                </a:rPr>
                <a:t>2.4</a:t>
              </a:r>
              <a:r>
                <a:rPr lang="zh-CN" altLang="en-US" sz="2000" b="1" spc="300" dirty="0" smtClean="0">
                  <a:solidFill>
                    <a:schemeClr val="accent5"/>
                  </a:solidFill>
                </a:rPr>
                <a:t>万余种</a:t>
              </a:r>
              <a:endParaRPr lang="zh-CN" altLang="en-US" sz="2000" b="1" spc="300" dirty="0">
                <a:solidFill>
                  <a:schemeClr val="accent5"/>
                </a:solidFill>
              </a:endParaRPr>
            </a:p>
          </p:txBody>
        </p:sp>
      </p:grpSp>
      <p:grpSp>
        <p:nvGrpSpPr>
          <p:cNvPr id="55" name="组合 54"/>
          <p:cNvGrpSpPr/>
          <p:nvPr/>
        </p:nvGrpSpPr>
        <p:grpSpPr>
          <a:xfrm>
            <a:off x="7588024" y="1506676"/>
            <a:ext cx="3663388" cy="1014496"/>
            <a:chOff x="2191311" y="1900020"/>
            <a:chExt cx="3663388" cy="1014496"/>
          </a:xfrm>
        </p:grpSpPr>
        <p:sp>
          <p:nvSpPr>
            <p:cNvPr id="56" name="文本框 19"/>
            <p:cNvSpPr txBox="1"/>
            <p:nvPr/>
          </p:nvSpPr>
          <p:spPr>
            <a:xfrm>
              <a:off x="2191312" y="2262030"/>
              <a:ext cx="3663387" cy="65248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涉及图书章节</a:t>
              </a:r>
              <a:r>
                <a:rPr lang="en-US" altLang="zh-CN" sz="1400" dirty="0" smtClean="0">
                  <a:solidFill>
                    <a:schemeClr val="accent5"/>
                  </a:solidFill>
                </a:rPr>
                <a:t>700</a:t>
              </a:r>
              <a:r>
                <a:rPr lang="zh-CN" altLang="en-US" sz="1400" dirty="0" smtClean="0">
                  <a:solidFill>
                    <a:schemeClr val="accent5"/>
                  </a:solidFill>
                </a:rPr>
                <a:t>万余章节</a:t>
              </a:r>
              <a:endParaRPr lang="en-US" altLang="zh-CN" sz="1400" dirty="0" smtClean="0">
                <a:solidFill>
                  <a:schemeClr val="accent5"/>
                </a:solidFill>
              </a:endParaRPr>
            </a:p>
            <a:p>
              <a:r>
                <a:rPr lang="zh-CN" altLang="en-US" sz="1400" dirty="0">
                  <a:solidFill>
                    <a:schemeClr val="accent5"/>
                  </a:solidFill>
                </a:rPr>
                <a:t>全</a:t>
              </a:r>
              <a:r>
                <a:rPr lang="zh-CN" altLang="en-US" sz="1400" dirty="0" smtClean="0">
                  <a:solidFill>
                    <a:schemeClr val="accent5"/>
                  </a:solidFill>
                </a:rPr>
                <a:t>学科覆盖</a:t>
              </a:r>
              <a:endParaRPr lang="zh-CN" altLang="en-US" sz="1400" dirty="0">
                <a:solidFill>
                  <a:schemeClr val="accent5"/>
                </a:solidFill>
              </a:endParaRPr>
            </a:p>
          </p:txBody>
        </p:sp>
        <p:sp>
          <p:nvSpPr>
            <p:cNvPr id="57" name="文本框 21"/>
            <p:cNvSpPr txBox="1">
              <a:spLocks noChangeArrowheads="1"/>
            </p:cNvSpPr>
            <p:nvPr/>
          </p:nvSpPr>
          <p:spPr bwMode="auto">
            <a:xfrm>
              <a:off x="2191311" y="1900020"/>
              <a:ext cx="340451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外文专业图书</a:t>
              </a:r>
              <a:r>
                <a:rPr lang="en-US" altLang="zh-CN" sz="2000" b="1" spc="300" dirty="0" smtClean="0">
                  <a:solidFill>
                    <a:schemeClr val="accent5"/>
                  </a:solidFill>
                </a:rPr>
                <a:t>37</a:t>
              </a:r>
              <a:r>
                <a:rPr lang="zh-CN" altLang="en-US" sz="2000" b="1" spc="300" dirty="0" smtClean="0">
                  <a:solidFill>
                    <a:schemeClr val="accent5"/>
                  </a:solidFill>
                </a:rPr>
                <a:t>万余本</a:t>
              </a:r>
              <a:endParaRPr lang="zh-CN" altLang="en-US" sz="2000" b="1" spc="300" dirty="0">
                <a:solidFill>
                  <a:schemeClr val="accent5"/>
                </a:solidFill>
              </a:endParaRPr>
            </a:p>
          </p:txBody>
        </p:sp>
      </p:grpSp>
      <p:grpSp>
        <p:nvGrpSpPr>
          <p:cNvPr id="58" name="组合 57"/>
          <p:cNvGrpSpPr/>
          <p:nvPr/>
        </p:nvGrpSpPr>
        <p:grpSpPr>
          <a:xfrm>
            <a:off x="1936524" y="2909975"/>
            <a:ext cx="3663388" cy="1014496"/>
            <a:chOff x="2191311" y="1900020"/>
            <a:chExt cx="3663388" cy="1014496"/>
          </a:xfrm>
        </p:grpSpPr>
        <p:sp>
          <p:nvSpPr>
            <p:cNvPr id="59" name="文本框 19"/>
            <p:cNvSpPr txBox="1"/>
            <p:nvPr/>
          </p:nvSpPr>
          <p:spPr>
            <a:xfrm>
              <a:off x="2191312" y="2262030"/>
              <a:ext cx="3663387" cy="65248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涉及会议论文</a:t>
              </a:r>
              <a:r>
                <a:rPr lang="en-US" altLang="zh-CN" sz="1400" dirty="0" smtClean="0">
                  <a:solidFill>
                    <a:schemeClr val="accent5"/>
                  </a:solidFill>
                </a:rPr>
                <a:t>480</a:t>
              </a:r>
              <a:r>
                <a:rPr lang="zh-CN" altLang="en-US" sz="1400" dirty="0" smtClean="0">
                  <a:solidFill>
                    <a:schemeClr val="accent5"/>
                  </a:solidFill>
                </a:rPr>
                <a:t>万余篇</a:t>
              </a:r>
              <a:endParaRPr lang="en-US" altLang="zh-CN" sz="1400" dirty="0" smtClean="0">
                <a:solidFill>
                  <a:schemeClr val="accent5"/>
                </a:solidFill>
              </a:endParaRPr>
            </a:p>
            <a:p>
              <a:r>
                <a:rPr lang="zh-CN" altLang="en-US" sz="1400" dirty="0" smtClean="0">
                  <a:solidFill>
                    <a:schemeClr val="accent5"/>
                  </a:solidFill>
                </a:rPr>
                <a:t>理工科为主</a:t>
              </a:r>
              <a:endParaRPr lang="zh-CN" altLang="en-US" sz="1400" dirty="0">
                <a:solidFill>
                  <a:schemeClr val="accent5"/>
                </a:solidFill>
              </a:endParaRPr>
            </a:p>
          </p:txBody>
        </p:sp>
        <p:sp>
          <p:nvSpPr>
            <p:cNvPr id="60" name="文本框 21"/>
            <p:cNvSpPr txBox="1">
              <a:spLocks noChangeArrowheads="1"/>
            </p:cNvSpPr>
            <p:nvPr/>
          </p:nvSpPr>
          <p:spPr bwMode="auto">
            <a:xfrm>
              <a:off x="2191311" y="1900020"/>
              <a:ext cx="345777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国外专业会议</a:t>
              </a:r>
              <a:r>
                <a:rPr lang="en-US" altLang="zh-CN" sz="2000" b="1" spc="300" dirty="0" smtClean="0">
                  <a:solidFill>
                    <a:schemeClr val="accent5"/>
                  </a:solidFill>
                </a:rPr>
                <a:t>5.5</a:t>
              </a:r>
              <a:r>
                <a:rPr lang="zh-CN" altLang="en-US" sz="2000" b="1" spc="300" dirty="0" smtClean="0">
                  <a:solidFill>
                    <a:schemeClr val="accent5"/>
                  </a:solidFill>
                </a:rPr>
                <a:t>万余届</a:t>
              </a:r>
              <a:endParaRPr lang="zh-CN" altLang="en-US" sz="2000" b="1" spc="300" dirty="0">
                <a:solidFill>
                  <a:schemeClr val="accent5"/>
                </a:solidFill>
              </a:endParaRPr>
            </a:p>
          </p:txBody>
        </p:sp>
      </p:grpSp>
      <p:grpSp>
        <p:nvGrpSpPr>
          <p:cNvPr id="61" name="组合 60"/>
          <p:cNvGrpSpPr/>
          <p:nvPr/>
        </p:nvGrpSpPr>
        <p:grpSpPr>
          <a:xfrm>
            <a:off x="7588024" y="2909975"/>
            <a:ext cx="3663388" cy="1294573"/>
            <a:chOff x="2191311" y="1900020"/>
            <a:chExt cx="3663388" cy="1294573"/>
          </a:xfrm>
        </p:grpSpPr>
        <p:sp>
          <p:nvSpPr>
            <p:cNvPr id="62" name="文本框 19"/>
            <p:cNvSpPr txBox="1"/>
            <p:nvPr/>
          </p:nvSpPr>
          <p:spPr>
            <a:xfrm>
              <a:off x="2191312" y="2262030"/>
              <a:ext cx="3663387" cy="93256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涉及全球</a:t>
              </a:r>
              <a:r>
                <a:rPr lang="en-US" altLang="zh-CN" sz="1400" dirty="0" smtClean="0">
                  <a:solidFill>
                    <a:schemeClr val="accent5"/>
                  </a:solidFill>
                </a:rPr>
                <a:t>2000</a:t>
              </a:r>
              <a:r>
                <a:rPr lang="zh-CN" altLang="en-US" sz="1400" dirty="0" smtClean="0">
                  <a:solidFill>
                    <a:schemeClr val="accent5"/>
                  </a:solidFill>
                </a:rPr>
                <a:t>余所知名高校，全学科覆盖</a:t>
              </a:r>
              <a:endParaRPr lang="en-US" altLang="zh-CN" sz="1400" dirty="0" smtClean="0">
                <a:solidFill>
                  <a:schemeClr val="accent5"/>
                </a:solidFill>
              </a:endParaRPr>
            </a:p>
            <a:p>
              <a:r>
                <a:rPr lang="zh-CN" altLang="en-US" sz="1400" dirty="0" smtClean="0">
                  <a:solidFill>
                    <a:schemeClr val="accent5"/>
                  </a:solidFill>
                </a:rPr>
                <a:t>覆盖</a:t>
              </a:r>
              <a:r>
                <a:rPr lang="zh-CN" altLang="en-US" sz="1400" dirty="0">
                  <a:solidFill>
                    <a:schemeClr val="accent5"/>
                  </a:solidFill>
                </a:rPr>
                <a:t>全球高等教育调查机构</a:t>
              </a:r>
              <a:r>
                <a:rPr lang="en-US" altLang="zh-CN" sz="1400" dirty="0">
                  <a:solidFill>
                    <a:schemeClr val="accent5"/>
                  </a:solidFill>
                </a:rPr>
                <a:t>QS</a:t>
              </a:r>
              <a:r>
                <a:rPr lang="zh-CN" altLang="en-US" sz="1400" dirty="0">
                  <a:solidFill>
                    <a:schemeClr val="accent5"/>
                  </a:solidFill>
                </a:rPr>
                <a:t>排名前</a:t>
              </a:r>
              <a:r>
                <a:rPr lang="en-US" altLang="zh-CN" sz="1400" dirty="0">
                  <a:solidFill>
                    <a:schemeClr val="accent5"/>
                  </a:solidFill>
                </a:rPr>
                <a:t>200</a:t>
              </a:r>
              <a:r>
                <a:rPr lang="zh-CN" altLang="en-US" sz="1400" dirty="0">
                  <a:solidFill>
                    <a:schemeClr val="accent5"/>
                  </a:solidFill>
                </a:rPr>
                <a:t>名的学校比例超过</a:t>
              </a:r>
              <a:r>
                <a:rPr lang="en-US" altLang="zh-CN" sz="1400" dirty="0">
                  <a:solidFill>
                    <a:schemeClr val="accent5"/>
                  </a:solidFill>
                </a:rPr>
                <a:t>80</a:t>
              </a:r>
              <a:r>
                <a:rPr lang="en-US" altLang="zh-CN" sz="1400" dirty="0" smtClean="0">
                  <a:solidFill>
                    <a:schemeClr val="accent5"/>
                  </a:solidFill>
                </a:rPr>
                <a:t>%</a:t>
              </a:r>
              <a:r>
                <a:rPr lang="zh-CN" altLang="en-US" sz="1400" dirty="0">
                  <a:solidFill>
                    <a:schemeClr val="accent5"/>
                  </a:solidFill>
                </a:rPr>
                <a:t>、覆盖美国大学</a:t>
              </a:r>
              <a:r>
                <a:rPr lang="en-US" altLang="zh-CN" sz="1400" dirty="0">
                  <a:solidFill>
                    <a:schemeClr val="accent5"/>
                  </a:solidFill>
                </a:rPr>
                <a:t>50</a:t>
              </a:r>
              <a:r>
                <a:rPr lang="zh-CN" altLang="en-US" sz="1400" dirty="0">
                  <a:solidFill>
                    <a:schemeClr val="accent5"/>
                  </a:solidFill>
                </a:rPr>
                <a:t>强</a:t>
              </a:r>
              <a:endParaRPr lang="zh-CN" altLang="en-US" sz="1400" dirty="0">
                <a:solidFill>
                  <a:schemeClr val="accent5"/>
                </a:solidFill>
              </a:endParaRPr>
            </a:p>
          </p:txBody>
        </p:sp>
        <p:sp>
          <p:nvSpPr>
            <p:cNvPr id="63" name="文本框 21"/>
            <p:cNvSpPr txBox="1">
              <a:spLocks noChangeArrowheads="1"/>
            </p:cNvSpPr>
            <p:nvPr/>
          </p:nvSpPr>
          <p:spPr bwMode="auto">
            <a:xfrm>
              <a:off x="2191311" y="1900020"/>
              <a:ext cx="3483452"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国外学位论文</a:t>
              </a:r>
              <a:r>
                <a:rPr lang="en-US" altLang="zh-CN" sz="2000" b="1" spc="300" dirty="0" smtClean="0">
                  <a:solidFill>
                    <a:schemeClr val="accent5"/>
                  </a:solidFill>
                </a:rPr>
                <a:t>185</a:t>
              </a:r>
              <a:r>
                <a:rPr lang="zh-CN" altLang="en-US" sz="2000" b="1" spc="300" dirty="0" smtClean="0">
                  <a:solidFill>
                    <a:schemeClr val="accent5"/>
                  </a:solidFill>
                </a:rPr>
                <a:t>万余篇</a:t>
              </a:r>
              <a:endParaRPr lang="zh-CN" altLang="en-US" sz="2000" b="1" spc="300" dirty="0">
                <a:solidFill>
                  <a:schemeClr val="accent5"/>
                </a:solidFill>
              </a:endParaRPr>
            </a:p>
          </p:txBody>
        </p:sp>
      </p:grpSp>
      <p:grpSp>
        <p:nvGrpSpPr>
          <p:cNvPr id="64" name="组合 63"/>
          <p:cNvGrpSpPr/>
          <p:nvPr/>
        </p:nvGrpSpPr>
        <p:grpSpPr>
          <a:xfrm>
            <a:off x="1936525" y="4336777"/>
            <a:ext cx="3663388" cy="1014496"/>
            <a:chOff x="2191311" y="1900020"/>
            <a:chExt cx="3663388" cy="1014496"/>
          </a:xfrm>
        </p:grpSpPr>
        <p:sp>
          <p:nvSpPr>
            <p:cNvPr id="65" name="文本框 19"/>
            <p:cNvSpPr txBox="1"/>
            <p:nvPr/>
          </p:nvSpPr>
          <p:spPr>
            <a:xfrm>
              <a:off x="2191312" y="2262030"/>
              <a:ext cx="3663387" cy="65248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涉及国外标准机构</a:t>
              </a:r>
              <a:r>
                <a:rPr lang="en-US" altLang="zh-CN" sz="1400" dirty="0" smtClean="0">
                  <a:solidFill>
                    <a:schemeClr val="accent5"/>
                  </a:solidFill>
                </a:rPr>
                <a:t>15</a:t>
              </a:r>
              <a:r>
                <a:rPr lang="zh-CN" altLang="en-US" sz="1400" dirty="0" smtClean="0">
                  <a:solidFill>
                    <a:schemeClr val="accent5"/>
                  </a:solidFill>
                </a:rPr>
                <a:t>个</a:t>
              </a:r>
              <a:endParaRPr lang="en-US" altLang="zh-CN" sz="1400" dirty="0" smtClean="0">
                <a:solidFill>
                  <a:schemeClr val="accent5"/>
                </a:solidFill>
              </a:endParaRPr>
            </a:p>
            <a:p>
              <a:r>
                <a:rPr lang="zh-CN" altLang="en-US" sz="1400" dirty="0" smtClean="0">
                  <a:solidFill>
                    <a:schemeClr val="accent5"/>
                  </a:solidFill>
                </a:rPr>
                <a:t>目前仅开放题录信息</a:t>
              </a:r>
              <a:endParaRPr lang="zh-CN" altLang="en-US" sz="1400" dirty="0">
                <a:solidFill>
                  <a:schemeClr val="accent5"/>
                </a:solidFill>
              </a:endParaRPr>
            </a:p>
          </p:txBody>
        </p:sp>
        <p:sp>
          <p:nvSpPr>
            <p:cNvPr id="66" name="文本框 21"/>
            <p:cNvSpPr txBox="1">
              <a:spLocks noChangeArrowheads="1"/>
            </p:cNvSpPr>
            <p:nvPr/>
          </p:nvSpPr>
          <p:spPr bwMode="auto">
            <a:xfrm>
              <a:off x="2191311" y="1900020"/>
              <a:ext cx="2931504"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国外标准</a:t>
              </a:r>
              <a:r>
                <a:rPr lang="en-US" altLang="zh-CN" sz="2000" b="1" spc="300" dirty="0" smtClean="0">
                  <a:solidFill>
                    <a:schemeClr val="accent5"/>
                  </a:solidFill>
                </a:rPr>
                <a:t>20</a:t>
              </a:r>
              <a:r>
                <a:rPr lang="zh-CN" altLang="en-US" sz="2000" b="1" spc="300" dirty="0" smtClean="0">
                  <a:solidFill>
                    <a:schemeClr val="accent5"/>
                  </a:solidFill>
                </a:rPr>
                <a:t>万余条</a:t>
              </a:r>
              <a:endParaRPr lang="zh-CN" altLang="en-US" sz="2000" b="1" spc="300" dirty="0">
                <a:solidFill>
                  <a:schemeClr val="accent5"/>
                </a:solidFill>
              </a:endParaRPr>
            </a:p>
          </p:txBody>
        </p:sp>
      </p:grpSp>
      <p:grpSp>
        <p:nvGrpSpPr>
          <p:cNvPr id="67" name="组合 66"/>
          <p:cNvGrpSpPr/>
          <p:nvPr/>
        </p:nvGrpSpPr>
        <p:grpSpPr>
          <a:xfrm>
            <a:off x="7588025" y="4336777"/>
            <a:ext cx="3663388" cy="1014496"/>
            <a:chOff x="2191311" y="1900020"/>
            <a:chExt cx="3663388" cy="1014496"/>
          </a:xfrm>
        </p:grpSpPr>
        <p:sp>
          <p:nvSpPr>
            <p:cNvPr id="68" name="文本框 19"/>
            <p:cNvSpPr txBox="1"/>
            <p:nvPr/>
          </p:nvSpPr>
          <p:spPr>
            <a:xfrm>
              <a:off x="2191312" y="2262030"/>
              <a:ext cx="3663387" cy="65248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5"/>
                  </a:solidFill>
                </a:rPr>
                <a:t>涉及</a:t>
              </a:r>
              <a:r>
                <a:rPr lang="en-US" altLang="zh-CN" sz="1400" dirty="0" smtClean="0">
                  <a:solidFill>
                    <a:schemeClr val="accent5"/>
                  </a:solidFill>
                </a:rPr>
                <a:t>AD</a:t>
              </a:r>
              <a:r>
                <a:rPr lang="zh-CN" altLang="en-US" sz="1400" dirty="0" smtClean="0">
                  <a:solidFill>
                    <a:schemeClr val="accent5"/>
                  </a:solidFill>
                </a:rPr>
                <a:t>、</a:t>
              </a:r>
              <a:r>
                <a:rPr lang="en-US" altLang="zh-CN" sz="1400" dirty="0" smtClean="0">
                  <a:solidFill>
                    <a:schemeClr val="accent5"/>
                  </a:solidFill>
                </a:rPr>
                <a:t>DE</a:t>
              </a:r>
              <a:r>
                <a:rPr lang="zh-CN" altLang="en-US" sz="1400" dirty="0" smtClean="0">
                  <a:solidFill>
                    <a:schemeClr val="accent5"/>
                  </a:solidFill>
                </a:rPr>
                <a:t>、</a:t>
              </a:r>
              <a:r>
                <a:rPr lang="en-US" altLang="zh-CN" sz="1400" dirty="0" smtClean="0">
                  <a:solidFill>
                    <a:schemeClr val="accent5"/>
                  </a:solidFill>
                </a:rPr>
                <a:t>PB</a:t>
              </a:r>
              <a:r>
                <a:rPr lang="zh-CN" altLang="en-US" sz="1400" dirty="0" smtClean="0">
                  <a:solidFill>
                    <a:schemeClr val="accent5"/>
                  </a:solidFill>
                </a:rPr>
                <a:t>、</a:t>
              </a:r>
              <a:r>
                <a:rPr lang="en-US" altLang="zh-CN" sz="1400" dirty="0" smtClean="0">
                  <a:solidFill>
                    <a:schemeClr val="accent5"/>
                  </a:solidFill>
                </a:rPr>
                <a:t>NASA</a:t>
              </a:r>
              <a:r>
                <a:rPr lang="zh-CN" altLang="en-US" sz="1400" dirty="0" smtClean="0">
                  <a:solidFill>
                    <a:schemeClr val="accent5"/>
                  </a:solidFill>
                </a:rPr>
                <a:t>四大报告</a:t>
              </a:r>
              <a:endParaRPr lang="en-US" altLang="zh-CN" sz="1400" dirty="0" smtClean="0">
                <a:solidFill>
                  <a:schemeClr val="accent5"/>
                </a:solidFill>
              </a:endParaRPr>
            </a:p>
            <a:p>
              <a:r>
                <a:rPr lang="zh-CN" altLang="en-US" sz="1400" dirty="0" smtClean="0">
                  <a:solidFill>
                    <a:schemeClr val="accent5"/>
                  </a:solidFill>
                </a:rPr>
                <a:t>涉及</a:t>
              </a:r>
              <a:r>
                <a:rPr lang="en-US" altLang="zh-CN" sz="1400" dirty="0" smtClean="0">
                  <a:solidFill>
                    <a:schemeClr val="accent5"/>
                  </a:solidFill>
                </a:rPr>
                <a:t>EIU</a:t>
              </a:r>
              <a:r>
                <a:rPr lang="zh-CN" altLang="en-US" sz="1400" dirty="0" smtClean="0">
                  <a:solidFill>
                    <a:schemeClr val="accent5"/>
                  </a:solidFill>
                </a:rPr>
                <a:t>、</a:t>
              </a:r>
              <a:r>
                <a:rPr lang="en-US" altLang="zh-CN" sz="1400" dirty="0" smtClean="0">
                  <a:solidFill>
                    <a:schemeClr val="accent5"/>
                  </a:solidFill>
                </a:rPr>
                <a:t>GAO</a:t>
              </a:r>
              <a:r>
                <a:rPr lang="zh-CN" altLang="en-US" sz="1400" dirty="0">
                  <a:solidFill>
                    <a:schemeClr val="accent5"/>
                  </a:solidFill>
                </a:rPr>
                <a:t>、</a:t>
              </a:r>
              <a:r>
                <a:rPr lang="en-US" altLang="zh-CN" sz="1400" dirty="0">
                  <a:solidFill>
                    <a:schemeClr val="accent5"/>
                  </a:solidFill>
                </a:rPr>
                <a:t> World Bank </a:t>
              </a:r>
              <a:r>
                <a:rPr lang="zh-CN" altLang="en-US" sz="1400" dirty="0" smtClean="0">
                  <a:solidFill>
                    <a:schemeClr val="accent5"/>
                  </a:solidFill>
                </a:rPr>
                <a:t>等报告</a:t>
              </a:r>
              <a:endParaRPr lang="en-US" altLang="zh-CN" sz="1400" dirty="0" smtClean="0">
                <a:solidFill>
                  <a:schemeClr val="accent5"/>
                </a:solidFill>
              </a:endParaRPr>
            </a:p>
          </p:txBody>
        </p:sp>
        <p:sp>
          <p:nvSpPr>
            <p:cNvPr id="69" name="文本框 21"/>
            <p:cNvSpPr txBox="1">
              <a:spLocks noChangeArrowheads="1"/>
            </p:cNvSpPr>
            <p:nvPr/>
          </p:nvSpPr>
          <p:spPr bwMode="auto">
            <a:xfrm>
              <a:off x="2191311" y="1900020"/>
              <a:ext cx="3483452"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5"/>
                  </a:solidFill>
                </a:rPr>
                <a:t>外文专业报告</a:t>
              </a:r>
              <a:r>
                <a:rPr lang="en-US" altLang="zh-CN" sz="2000" b="1" spc="300" dirty="0" smtClean="0">
                  <a:solidFill>
                    <a:schemeClr val="accent5"/>
                  </a:solidFill>
                </a:rPr>
                <a:t>220</a:t>
              </a:r>
              <a:r>
                <a:rPr lang="zh-CN" altLang="en-US" sz="2000" b="1" spc="300" dirty="0" smtClean="0">
                  <a:solidFill>
                    <a:schemeClr val="accent5"/>
                  </a:solidFill>
                </a:rPr>
                <a:t>万余篇</a:t>
              </a:r>
              <a:endParaRPr lang="zh-CN" altLang="en-US" sz="2000" b="1" spc="300" dirty="0">
                <a:solidFill>
                  <a:schemeClr val="accent5"/>
                </a:solidFill>
              </a:endParaRPr>
            </a:p>
          </p:txBody>
        </p:sp>
      </p:grpSp>
      <p:sp>
        <p:nvSpPr>
          <p:cNvPr id="71" name="圆角矩形 34"/>
          <p:cNvSpPr/>
          <p:nvPr/>
        </p:nvSpPr>
        <p:spPr>
          <a:xfrm rot="2700000">
            <a:off x="861646" y="1578376"/>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圆角矩形 56"/>
          <p:cNvSpPr/>
          <p:nvPr/>
        </p:nvSpPr>
        <p:spPr>
          <a:xfrm rot="2700000">
            <a:off x="6513147" y="4415055"/>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45"/>
          <p:cNvSpPr/>
          <p:nvPr/>
        </p:nvSpPr>
        <p:spPr>
          <a:xfrm rot="2700000">
            <a:off x="6513146" y="2988253"/>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38"/>
          <p:cNvSpPr/>
          <p:nvPr/>
        </p:nvSpPr>
        <p:spPr>
          <a:xfrm rot="2700000">
            <a:off x="6513146" y="1578376"/>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60"/>
          <p:cNvSpPr/>
          <p:nvPr/>
        </p:nvSpPr>
        <p:spPr>
          <a:xfrm rot="2700000">
            <a:off x="861647" y="4415055"/>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49"/>
          <p:cNvSpPr/>
          <p:nvPr/>
        </p:nvSpPr>
        <p:spPr>
          <a:xfrm rot="2700000">
            <a:off x="861646" y="2988253"/>
            <a:ext cx="830625" cy="8306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911186" y="1619480"/>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学术期刊</a:t>
            </a:r>
            <a:endParaRPr lang="zh-CN" altLang="en-US" sz="2000" b="1" spc="300" dirty="0">
              <a:latin typeface="微软雅黑" panose="020B0503020204020204" pitchFamily="34" charset="-122"/>
              <a:ea typeface="微软雅黑" panose="020B0503020204020204" pitchFamily="34" charset="-122"/>
            </a:endParaRPr>
          </a:p>
        </p:txBody>
      </p:sp>
      <p:sp>
        <p:nvSpPr>
          <p:cNvPr id="49" name="矩形 48"/>
          <p:cNvSpPr/>
          <p:nvPr/>
        </p:nvSpPr>
        <p:spPr>
          <a:xfrm>
            <a:off x="6575200" y="1619480"/>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专业图书</a:t>
            </a:r>
            <a:endParaRPr lang="zh-CN" altLang="en-US" sz="2000" b="1" spc="300" dirty="0">
              <a:latin typeface="微软雅黑" panose="020B0503020204020204" pitchFamily="34" charset="-122"/>
              <a:ea typeface="微软雅黑" panose="020B0503020204020204" pitchFamily="34" charset="-122"/>
            </a:endParaRPr>
          </a:p>
        </p:txBody>
      </p:sp>
      <p:sp>
        <p:nvSpPr>
          <p:cNvPr id="50" name="矩形 49"/>
          <p:cNvSpPr/>
          <p:nvPr/>
        </p:nvSpPr>
        <p:spPr>
          <a:xfrm>
            <a:off x="905210" y="3049622"/>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专业会议</a:t>
            </a:r>
            <a:endParaRPr lang="zh-CN" altLang="en-US" sz="2000" b="1" spc="300" dirty="0">
              <a:latin typeface="微软雅黑" panose="020B0503020204020204" pitchFamily="34" charset="-122"/>
              <a:ea typeface="微软雅黑" panose="020B0503020204020204" pitchFamily="34" charset="-122"/>
            </a:endParaRPr>
          </a:p>
        </p:txBody>
      </p:sp>
      <p:sp>
        <p:nvSpPr>
          <p:cNvPr id="51" name="矩形 50"/>
          <p:cNvSpPr/>
          <p:nvPr/>
        </p:nvSpPr>
        <p:spPr>
          <a:xfrm>
            <a:off x="6575200" y="3049622"/>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学位论文</a:t>
            </a:r>
            <a:endParaRPr lang="zh-CN" altLang="en-US" sz="2000" b="1" spc="300" dirty="0">
              <a:latin typeface="微软雅黑" panose="020B0503020204020204" pitchFamily="34" charset="-122"/>
              <a:ea typeface="微软雅黑" panose="020B0503020204020204" pitchFamily="34" charset="-122"/>
            </a:endParaRPr>
          </a:p>
        </p:txBody>
      </p:sp>
      <p:sp>
        <p:nvSpPr>
          <p:cNvPr id="94" name="矩形 93"/>
          <p:cNvSpPr/>
          <p:nvPr/>
        </p:nvSpPr>
        <p:spPr>
          <a:xfrm>
            <a:off x="905211" y="4476424"/>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国外标准</a:t>
            </a:r>
            <a:endParaRPr lang="zh-CN" altLang="en-US" sz="2000" b="1" spc="300" dirty="0">
              <a:latin typeface="微软雅黑" panose="020B0503020204020204" pitchFamily="34" charset="-122"/>
              <a:ea typeface="微软雅黑" panose="020B0503020204020204" pitchFamily="34" charset="-122"/>
            </a:endParaRPr>
          </a:p>
        </p:txBody>
      </p:sp>
      <p:sp>
        <p:nvSpPr>
          <p:cNvPr id="95" name="矩形 94"/>
          <p:cNvSpPr/>
          <p:nvPr/>
        </p:nvSpPr>
        <p:spPr>
          <a:xfrm>
            <a:off x="6575201" y="4476424"/>
            <a:ext cx="864986" cy="707886"/>
          </a:xfrm>
          <a:prstGeom prst="rect">
            <a:avLst/>
          </a:prstGeom>
        </p:spPr>
        <p:txBody>
          <a:bodyPr wrap="square">
            <a:spAutoFit/>
          </a:bodyPr>
          <a:lstStyle/>
          <a:p>
            <a:r>
              <a:rPr lang="zh-CN" altLang="en-US" sz="2000" b="1" spc="300" dirty="0" smtClean="0">
                <a:latin typeface="微软雅黑" panose="020B0503020204020204" pitchFamily="34" charset="-122"/>
                <a:ea typeface="微软雅黑" panose="020B0503020204020204" pitchFamily="34" charset="-122"/>
              </a:rPr>
              <a:t>专业报告</a:t>
            </a:r>
            <a:endParaRPr lang="zh-CN" altLang="en-US" sz="2000" b="1" spc="300" dirty="0">
              <a:latin typeface="微软雅黑" panose="020B0503020204020204" pitchFamily="34" charset="-122"/>
              <a:ea typeface="微软雅黑" panose="020B0503020204020204" pitchFamily="34" charset="-122"/>
            </a:endParaRPr>
          </a:p>
        </p:txBody>
      </p:sp>
      <p:grpSp>
        <p:nvGrpSpPr>
          <p:cNvPr id="97" name="组合 96"/>
          <p:cNvGrpSpPr/>
          <p:nvPr/>
        </p:nvGrpSpPr>
        <p:grpSpPr>
          <a:xfrm>
            <a:off x="336027" y="6317973"/>
            <a:ext cx="6044560" cy="323165"/>
            <a:chOff x="7030611" y="3531039"/>
            <a:chExt cx="6044560" cy="323165"/>
          </a:xfrm>
        </p:grpSpPr>
        <p:sp>
          <p:nvSpPr>
            <p:cNvPr id="104" name="椭圆 103"/>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Rectangle 6"/>
            <p:cNvSpPr>
              <a:spLocks noChangeArrowheads="1"/>
            </p:cNvSpPr>
            <p:nvPr/>
          </p:nvSpPr>
          <p:spPr bwMode="auto">
            <a:xfrm>
              <a:off x="7176946" y="3531039"/>
              <a:ext cx="58982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nSpc>
                  <a:spcPct val="150000"/>
                </a:lnSpc>
                <a:defRPr/>
              </a:pP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因</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KES</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平台整合资源持续更新中，以上数据统计截止</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2019</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年</a:t>
              </a:r>
              <a:r>
                <a:rPr lang="en-US" altLang="zh-CN" sz="1400" dirty="0" smtClean="0">
                  <a:solidFill>
                    <a:schemeClr val="accent1"/>
                  </a:solidFill>
                  <a:latin typeface="微软雅黑" panose="020B0503020204020204" pitchFamily="34" charset="-122"/>
                  <a:ea typeface="微软雅黑" panose="020B0503020204020204" pitchFamily="34" charset="-122"/>
                  <a:cs typeface="+mn-ea"/>
                </a:rPr>
                <a:t>1</a:t>
              </a: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月</a:t>
              </a:r>
              <a:endParaRPr lang="en-US" altLang="zh-CN" sz="1400" dirty="0">
                <a:solidFill>
                  <a:schemeClr val="accent1"/>
                </a:solidFill>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500"/>
                                        <p:tgtEl>
                                          <p:spTgt spid="9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7" grpId="0" animBg="1"/>
      <p:bldP spid="80" grpId="0" animBg="1"/>
      <p:bldP spid="83" grpId="0" animBg="1"/>
      <p:bldP spid="86" grpId="0" animBg="1"/>
      <p:bldP spid="4" grpId="0"/>
      <p:bldP spid="49" grpId="0"/>
      <p:bldP spid="50" grpId="0"/>
      <p:bldP spid="51"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47428"/>
            <a:ext cx="2244860"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a:solidFill>
                  <a:schemeClr val="accent5"/>
                </a:solidFill>
              </a:rPr>
              <a:t>KES</a:t>
            </a:r>
            <a:r>
              <a:rPr lang="zh-CN" altLang="en-US" sz="2000" b="1" spc="300" dirty="0">
                <a:solidFill>
                  <a:schemeClr val="accent5"/>
                </a:solidFill>
                <a:sym typeface="微软雅黑" panose="020B0503020204020204" pitchFamily="34" charset="-122"/>
              </a:rPr>
              <a:t>产品</a:t>
            </a:r>
            <a:r>
              <a:rPr lang="zh-CN" altLang="en-US" sz="2000" b="1" spc="300" dirty="0">
                <a:solidFill>
                  <a:schemeClr val="accent5"/>
                </a:solidFill>
              </a:rPr>
              <a:t>竞争力</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1880363" y="1804988"/>
            <a:ext cx="1784350" cy="3648075"/>
            <a:chOff x="1880363" y="1804988"/>
            <a:chExt cx="1784350" cy="3648075"/>
          </a:xfrm>
          <a:noFill/>
        </p:grpSpPr>
        <p:sp>
          <p:nvSpPr>
            <p:cNvPr id="5" name="Freeform 7"/>
            <p:cNvSpPr/>
            <p:nvPr/>
          </p:nvSpPr>
          <p:spPr bwMode="auto">
            <a:xfrm>
              <a:off x="1880363" y="5133975"/>
              <a:ext cx="841375" cy="319088"/>
            </a:xfrm>
            <a:custGeom>
              <a:avLst/>
              <a:gdLst>
                <a:gd name="T0" fmla="*/ 66 w 66"/>
                <a:gd name="T1" fmla="*/ 7 h 25"/>
                <a:gd name="T2" fmla="*/ 0 w 66"/>
                <a:gd name="T3" fmla="*/ 25 h 25"/>
                <a:gd name="T4" fmla="*/ 0 w 66"/>
                <a:gd name="T5" fmla="*/ 16 h 25"/>
                <a:gd name="T6" fmla="*/ 62 w 66"/>
                <a:gd name="T7" fmla="*/ 0 h 25"/>
                <a:gd name="T8" fmla="*/ 66 w 66"/>
                <a:gd name="T9" fmla="*/ 7 h 25"/>
              </a:gdLst>
              <a:ahLst/>
              <a:cxnLst>
                <a:cxn ang="0">
                  <a:pos x="T0" y="T1"/>
                </a:cxn>
                <a:cxn ang="0">
                  <a:pos x="T2" y="T3"/>
                </a:cxn>
                <a:cxn ang="0">
                  <a:pos x="T4" y="T5"/>
                </a:cxn>
                <a:cxn ang="0">
                  <a:pos x="T6" y="T7"/>
                </a:cxn>
                <a:cxn ang="0">
                  <a:pos x="T8" y="T9"/>
                </a:cxn>
              </a:cxnLst>
              <a:rect l="0" t="0" r="r" b="b"/>
              <a:pathLst>
                <a:path w="66" h="25">
                  <a:moveTo>
                    <a:pt x="66" y="7"/>
                  </a:moveTo>
                  <a:cubicBezTo>
                    <a:pt x="47" y="18"/>
                    <a:pt x="24" y="24"/>
                    <a:pt x="0" y="25"/>
                  </a:cubicBezTo>
                  <a:lnTo>
                    <a:pt x="0" y="16"/>
                  </a:lnTo>
                  <a:cubicBezTo>
                    <a:pt x="23" y="16"/>
                    <a:pt x="44" y="10"/>
                    <a:pt x="62" y="0"/>
                  </a:cubicBezTo>
                  <a:lnTo>
                    <a:pt x="66" y="7"/>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Freeform 8"/>
            <p:cNvSpPr/>
            <p:nvPr/>
          </p:nvSpPr>
          <p:spPr bwMode="auto">
            <a:xfrm>
              <a:off x="2734438" y="4522788"/>
              <a:ext cx="674688" cy="661988"/>
            </a:xfrm>
            <a:custGeom>
              <a:avLst/>
              <a:gdLst>
                <a:gd name="T0" fmla="*/ 53 w 53"/>
                <a:gd name="T1" fmla="*/ 4 h 52"/>
                <a:gd name="T2" fmla="*/ 4 w 53"/>
                <a:gd name="T3" fmla="*/ 52 h 52"/>
                <a:gd name="T4" fmla="*/ 0 w 53"/>
                <a:gd name="T5" fmla="*/ 45 h 52"/>
                <a:gd name="T6" fmla="*/ 46 w 53"/>
                <a:gd name="T7" fmla="*/ 0 h 52"/>
                <a:gd name="T8" fmla="*/ 53 w 53"/>
                <a:gd name="T9" fmla="*/ 4 h 52"/>
              </a:gdLst>
              <a:ahLst/>
              <a:cxnLst>
                <a:cxn ang="0">
                  <a:pos x="T0" y="T1"/>
                </a:cxn>
                <a:cxn ang="0">
                  <a:pos x="T2" y="T3"/>
                </a:cxn>
                <a:cxn ang="0">
                  <a:pos x="T4" y="T5"/>
                </a:cxn>
                <a:cxn ang="0">
                  <a:pos x="T6" y="T7"/>
                </a:cxn>
                <a:cxn ang="0">
                  <a:pos x="T8" y="T9"/>
                </a:cxn>
              </a:cxnLst>
              <a:rect l="0" t="0" r="r" b="b"/>
              <a:pathLst>
                <a:path w="53" h="52">
                  <a:moveTo>
                    <a:pt x="53" y="4"/>
                  </a:moveTo>
                  <a:cubicBezTo>
                    <a:pt x="41" y="24"/>
                    <a:pt x="24" y="40"/>
                    <a:pt x="4" y="52"/>
                  </a:cubicBezTo>
                  <a:lnTo>
                    <a:pt x="0" y="45"/>
                  </a:lnTo>
                  <a:cubicBezTo>
                    <a:pt x="19" y="34"/>
                    <a:pt x="34" y="18"/>
                    <a:pt x="46" y="0"/>
                  </a:cubicBezTo>
                  <a:lnTo>
                    <a:pt x="53" y="4"/>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Freeform 9"/>
            <p:cNvSpPr/>
            <p:nvPr/>
          </p:nvSpPr>
          <p:spPr bwMode="auto">
            <a:xfrm>
              <a:off x="3345625" y="3667125"/>
              <a:ext cx="319088" cy="842963"/>
            </a:xfrm>
            <a:custGeom>
              <a:avLst/>
              <a:gdLst>
                <a:gd name="T0" fmla="*/ 25 w 25"/>
                <a:gd name="T1" fmla="*/ 0 h 66"/>
                <a:gd name="T2" fmla="*/ 8 w 25"/>
                <a:gd name="T3" fmla="*/ 66 h 66"/>
                <a:gd name="T4" fmla="*/ 0 w 25"/>
                <a:gd name="T5" fmla="*/ 62 h 66"/>
                <a:gd name="T6" fmla="*/ 17 w 25"/>
                <a:gd name="T7" fmla="*/ 0 h 66"/>
                <a:gd name="T8" fmla="*/ 25 w 25"/>
                <a:gd name="T9" fmla="*/ 0 h 66"/>
              </a:gdLst>
              <a:ahLst/>
              <a:cxnLst>
                <a:cxn ang="0">
                  <a:pos x="T0" y="T1"/>
                </a:cxn>
                <a:cxn ang="0">
                  <a:pos x="T2" y="T3"/>
                </a:cxn>
                <a:cxn ang="0">
                  <a:pos x="T4" y="T5"/>
                </a:cxn>
                <a:cxn ang="0">
                  <a:pos x="T6" y="T7"/>
                </a:cxn>
                <a:cxn ang="0">
                  <a:pos x="T8" y="T9"/>
                </a:cxn>
              </a:cxnLst>
              <a:rect l="0" t="0" r="r" b="b"/>
              <a:pathLst>
                <a:path w="25" h="66">
                  <a:moveTo>
                    <a:pt x="25" y="0"/>
                  </a:moveTo>
                  <a:cubicBezTo>
                    <a:pt x="25" y="24"/>
                    <a:pt x="18" y="46"/>
                    <a:pt x="8" y="66"/>
                  </a:cubicBezTo>
                  <a:lnTo>
                    <a:pt x="0" y="62"/>
                  </a:lnTo>
                  <a:cubicBezTo>
                    <a:pt x="11" y="43"/>
                    <a:pt x="16" y="22"/>
                    <a:pt x="17" y="0"/>
                  </a:cubicBezTo>
                  <a:lnTo>
                    <a:pt x="25"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Freeform 10"/>
            <p:cNvSpPr/>
            <p:nvPr/>
          </p:nvSpPr>
          <p:spPr bwMode="auto">
            <a:xfrm>
              <a:off x="3345625" y="2747963"/>
              <a:ext cx="319088" cy="842963"/>
            </a:xfrm>
            <a:custGeom>
              <a:avLst/>
              <a:gdLst>
                <a:gd name="T0" fmla="*/ 8 w 25"/>
                <a:gd name="T1" fmla="*/ 0 h 66"/>
                <a:gd name="T2" fmla="*/ 25 w 25"/>
                <a:gd name="T3" fmla="*/ 66 h 66"/>
                <a:gd name="T4" fmla="*/ 17 w 25"/>
                <a:gd name="T5" fmla="*/ 66 h 66"/>
                <a:gd name="T6" fmla="*/ 0 w 25"/>
                <a:gd name="T7" fmla="*/ 4 h 66"/>
                <a:gd name="T8" fmla="*/ 8 w 25"/>
                <a:gd name="T9" fmla="*/ 0 h 66"/>
              </a:gdLst>
              <a:ahLst/>
              <a:cxnLst>
                <a:cxn ang="0">
                  <a:pos x="T0" y="T1"/>
                </a:cxn>
                <a:cxn ang="0">
                  <a:pos x="T2" y="T3"/>
                </a:cxn>
                <a:cxn ang="0">
                  <a:pos x="T4" y="T5"/>
                </a:cxn>
                <a:cxn ang="0">
                  <a:pos x="T6" y="T7"/>
                </a:cxn>
                <a:cxn ang="0">
                  <a:pos x="T8" y="T9"/>
                </a:cxn>
              </a:cxnLst>
              <a:rect l="0" t="0" r="r" b="b"/>
              <a:pathLst>
                <a:path w="25" h="66">
                  <a:moveTo>
                    <a:pt x="8" y="0"/>
                  </a:moveTo>
                  <a:cubicBezTo>
                    <a:pt x="18" y="20"/>
                    <a:pt x="25" y="42"/>
                    <a:pt x="25" y="66"/>
                  </a:cubicBezTo>
                  <a:lnTo>
                    <a:pt x="17" y="66"/>
                  </a:lnTo>
                  <a:cubicBezTo>
                    <a:pt x="16" y="44"/>
                    <a:pt x="11" y="23"/>
                    <a:pt x="0" y="4"/>
                  </a:cubicBezTo>
                  <a:lnTo>
                    <a:pt x="8"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Freeform 11"/>
            <p:cNvSpPr/>
            <p:nvPr/>
          </p:nvSpPr>
          <p:spPr bwMode="auto">
            <a:xfrm>
              <a:off x="2734438" y="2073275"/>
              <a:ext cx="674688" cy="661988"/>
            </a:xfrm>
            <a:custGeom>
              <a:avLst/>
              <a:gdLst>
                <a:gd name="T0" fmla="*/ 4 w 53"/>
                <a:gd name="T1" fmla="*/ 0 h 52"/>
                <a:gd name="T2" fmla="*/ 53 w 53"/>
                <a:gd name="T3" fmla="*/ 48 h 52"/>
                <a:gd name="T4" fmla="*/ 46 w 53"/>
                <a:gd name="T5" fmla="*/ 52 h 52"/>
                <a:gd name="T6" fmla="*/ 0 w 53"/>
                <a:gd name="T7" fmla="*/ 7 h 52"/>
                <a:gd name="T8" fmla="*/ 4 w 53"/>
                <a:gd name="T9" fmla="*/ 0 h 52"/>
              </a:gdLst>
              <a:ahLst/>
              <a:cxnLst>
                <a:cxn ang="0">
                  <a:pos x="T0" y="T1"/>
                </a:cxn>
                <a:cxn ang="0">
                  <a:pos x="T2" y="T3"/>
                </a:cxn>
                <a:cxn ang="0">
                  <a:pos x="T4" y="T5"/>
                </a:cxn>
                <a:cxn ang="0">
                  <a:pos x="T6" y="T7"/>
                </a:cxn>
                <a:cxn ang="0">
                  <a:pos x="T8" y="T9"/>
                </a:cxn>
              </a:cxnLst>
              <a:rect l="0" t="0" r="r" b="b"/>
              <a:pathLst>
                <a:path w="53" h="52">
                  <a:moveTo>
                    <a:pt x="4" y="0"/>
                  </a:moveTo>
                  <a:cubicBezTo>
                    <a:pt x="24" y="12"/>
                    <a:pt x="41" y="28"/>
                    <a:pt x="53" y="48"/>
                  </a:cubicBezTo>
                  <a:lnTo>
                    <a:pt x="46" y="52"/>
                  </a:lnTo>
                  <a:cubicBezTo>
                    <a:pt x="34" y="34"/>
                    <a:pt x="19" y="18"/>
                    <a:pt x="0" y="7"/>
                  </a:cubicBezTo>
                  <a:lnTo>
                    <a:pt x="4"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Freeform 12"/>
            <p:cNvSpPr/>
            <p:nvPr/>
          </p:nvSpPr>
          <p:spPr bwMode="auto">
            <a:xfrm>
              <a:off x="1880363" y="1804988"/>
              <a:ext cx="841375" cy="319088"/>
            </a:xfrm>
            <a:custGeom>
              <a:avLst/>
              <a:gdLst>
                <a:gd name="T0" fmla="*/ 0 w 66"/>
                <a:gd name="T1" fmla="*/ 0 h 25"/>
                <a:gd name="T2" fmla="*/ 66 w 66"/>
                <a:gd name="T3" fmla="*/ 18 h 25"/>
                <a:gd name="T4" fmla="*/ 62 w 66"/>
                <a:gd name="T5" fmla="*/ 25 h 25"/>
                <a:gd name="T6" fmla="*/ 0 w 66"/>
                <a:gd name="T7" fmla="*/ 9 h 25"/>
                <a:gd name="T8" fmla="*/ 0 w 66"/>
                <a:gd name="T9" fmla="*/ 0 h 25"/>
              </a:gdLst>
              <a:ahLst/>
              <a:cxnLst>
                <a:cxn ang="0">
                  <a:pos x="T0" y="T1"/>
                </a:cxn>
                <a:cxn ang="0">
                  <a:pos x="T2" y="T3"/>
                </a:cxn>
                <a:cxn ang="0">
                  <a:pos x="T4" y="T5"/>
                </a:cxn>
                <a:cxn ang="0">
                  <a:pos x="T6" y="T7"/>
                </a:cxn>
                <a:cxn ang="0">
                  <a:pos x="T8" y="T9"/>
                </a:cxn>
              </a:cxnLst>
              <a:rect l="0" t="0" r="r" b="b"/>
              <a:pathLst>
                <a:path w="66" h="25">
                  <a:moveTo>
                    <a:pt x="0" y="0"/>
                  </a:moveTo>
                  <a:cubicBezTo>
                    <a:pt x="24" y="1"/>
                    <a:pt x="47" y="7"/>
                    <a:pt x="66" y="18"/>
                  </a:cubicBezTo>
                  <a:lnTo>
                    <a:pt x="62" y="25"/>
                  </a:lnTo>
                  <a:cubicBezTo>
                    <a:pt x="44" y="15"/>
                    <a:pt x="23" y="9"/>
                    <a:pt x="0" y="9"/>
                  </a:cubicBezTo>
                  <a:lnTo>
                    <a:pt x="0"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 name="Freeform 15"/>
          <p:cNvSpPr/>
          <p:nvPr/>
        </p:nvSpPr>
        <p:spPr bwMode="auto">
          <a:xfrm>
            <a:off x="2937638" y="1906588"/>
            <a:ext cx="484188" cy="268288"/>
          </a:xfrm>
          <a:custGeom>
            <a:avLst/>
            <a:gdLst>
              <a:gd name="T0" fmla="*/ 38 w 38"/>
              <a:gd name="T1" fmla="*/ 0 h 21"/>
              <a:gd name="T2" fmla="*/ 12 w 38"/>
              <a:gd name="T3" fmla="*/ 0 h 21"/>
              <a:gd name="T4" fmla="*/ 0 w 38"/>
              <a:gd name="T5" fmla="*/ 21 h 21"/>
            </a:gdLst>
            <a:ahLst/>
            <a:cxnLst>
              <a:cxn ang="0">
                <a:pos x="T0" y="T1"/>
              </a:cxn>
              <a:cxn ang="0">
                <a:pos x="T2" y="T3"/>
              </a:cxn>
              <a:cxn ang="0">
                <a:pos x="T4" y="T5"/>
              </a:cxn>
            </a:cxnLst>
            <a:rect l="0" t="0" r="r" b="b"/>
            <a:pathLst>
              <a:path w="38" h="21">
                <a:moveTo>
                  <a:pt x="38" y="0"/>
                </a:moveTo>
                <a:lnTo>
                  <a:pt x="12" y="0"/>
                </a:lnTo>
                <a:lnTo>
                  <a:pt x="0" y="21"/>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Freeform 18"/>
          <p:cNvSpPr/>
          <p:nvPr/>
        </p:nvSpPr>
        <p:spPr bwMode="auto">
          <a:xfrm>
            <a:off x="3512313" y="2735263"/>
            <a:ext cx="444500" cy="141288"/>
          </a:xfrm>
          <a:custGeom>
            <a:avLst/>
            <a:gdLst>
              <a:gd name="T0" fmla="*/ 35 w 35"/>
              <a:gd name="T1" fmla="*/ 0 h 11"/>
              <a:gd name="T2" fmla="*/ 9 w 35"/>
              <a:gd name="T3" fmla="*/ 0 h 11"/>
              <a:gd name="T4" fmla="*/ 0 w 35"/>
              <a:gd name="T5" fmla="*/ 11 h 11"/>
            </a:gdLst>
            <a:ahLst/>
            <a:cxnLst>
              <a:cxn ang="0">
                <a:pos x="T0" y="T1"/>
              </a:cxn>
              <a:cxn ang="0">
                <a:pos x="T2" y="T3"/>
              </a:cxn>
              <a:cxn ang="0">
                <a:pos x="T4" y="T5"/>
              </a:cxn>
            </a:cxnLst>
            <a:rect l="0" t="0" r="r" b="b"/>
            <a:pathLst>
              <a:path w="35" h="11">
                <a:moveTo>
                  <a:pt x="35" y="0"/>
                </a:moveTo>
                <a:lnTo>
                  <a:pt x="9" y="0"/>
                </a:lnTo>
                <a:lnTo>
                  <a:pt x="0" y="11"/>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Freeform 21"/>
          <p:cNvSpPr/>
          <p:nvPr/>
        </p:nvSpPr>
        <p:spPr bwMode="auto">
          <a:xfrm>
            <a:off x="2937638" y="5083175"/>
            <a:ext cx="484188" cy="268288"/>
          </a:xfrm>
          <a:custGeom>
            <a:avLst/>
            <a:gdLst>
              <a:gd name="T0" fmla="*/ 38 w 38"/>
              <a:gd name="T1" fmla="*/ 21 h 21"/>
              <a:gd name="T2" fmla="*/ 12 w 38"/>
              <a:gd name="T3" fmla="*/ 21 h 21"/>
              <a:gd name="T4" fmla="*/ 0 w 38"/>
              <a:gd name="T5" fmla="*/ 0 h 21"/>
            </a:gdLst>
            <a:ahLst/>
            <a:cxnLst>
              <a:cxn ang="0">
                <a:pos x="T0" y="T1"/>
              </a:cxn>
              <a:cxn ang="0">
                <a:pos x="T2" y="T3"/>
              </a:cxn>
              <a:cxn ang="0">
                <a:pos x="T4" y="T5"/>
              </a:cxn>
            </a:cxnLst>
            <a:rect l="0" t="0" r="r" b="b"/>
            <a:pathLst>
              <a:path w="38" h="21">
                <a:moveTo>
                  <a:pt x="38" y="21"/>
                </a:moveTo>
                <a:lnTo>
                  <a:pt x="12" y="21"/>
                </a:lnTo>
                <a:lnTo>
                  <a:pt x="0" y="0"/>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Freeform 24"/>
          <p:cNvSpPr/>
          <p:nvPr/>
        </p:nvSpPr>
        <p:spPr bwMode="auto">
          <a:xfrm>
            <a:off x="3512313" y="4381500"/>
            <a:ext cx="444500" cy="141288"/>
          </a:xfrm>
          <a:custGeom>
            <a:avLst/>
            <a:gdLst>
              <a:gd name="T0" fmla="*/ 35 w 35"/>
              <a:gd name="T1" fmla="*/ 11 h 11"/>
              <a:gd name="T2" fmla="*/ 9 w 35"/>
              <a:gd name="T3" fmla="*/ 11 h 11"/>
              <a:gd name="T4" fmla="*/ 0 w 35"/>
              <a:gd name="T5" fmla="*/ 0 h 11"/>
            </a:gdLst>
            <a:ahLst/>
            <a:cxnLst>
              <a:cxn ang="0">
                <a:pos x="T0" y="T1"/>
              </a:cxn>
              <a:cxn ang="0">
                <a:pos x="T2" y="T3"/>
              </a:cxn>
              <a:cxn ang="0">
                <a:pos x="T4" y="T5"/>
              </a:cxn>
            </a:cxnLst>
            <a:rect l="0" t="0" r="r" b="b"/>
            <a:pathLst>
              <a:path w="35" h="11">
                <a:moveTo>
                  <a:pt x="35" y="11"/>
                </a:moveTo>
                <a:lnTo>
                  <a:pt x="9" y="11"/>
                </a:lnTo>
                <a:lnTo>
                  <a:pt x="0" y="0"/>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任意多边形: 形状 15"/>
          <p:cNvSpPr/>
          <p:nvPr/>
        </p:nvSpPr>
        <p:spPr>
          <a:xfrm>
            <a:off x="3675825" y="3625850"/>
            <a:ext cx="428625" cy="0"/>
          </a:xfrm>
          <a:custGeom>
            <a:avLst/>
            <a:gdLst>
              <a:gd name="connsiteX0" fmla="*/ 428625 w 428625"/>
              <a:gd name="connsiteY0" fmla="*/ 0 h 0"/>
              <a:gd name="connsiteX1" fmla="*/ 0 w 428625"/>
              <a:gd name="connsiteY1" fmla="*/ 0 h 0"/>
            </a:gdLst>
            <a:ahLst/>
            <a:cxnLst>
              <a:cxn ang="0">
                <a:pos x="connsiteX0" y="connsiteY0"/>
              </a:cxn>
              <a:cxn ang="0">
                <a:pos x="connsiteX1" y="connsiteY1"/>
              </a:cxn>
            </a:cxnLst>
            <a:rect l="l" t="t" r="r" b="b"/>
            <a:pathLst>
              <a:path w="428625">
                <a:moveTo>
                  <a:pt x="428625" y="0"/>
                </a:moveTo>
                <a:lnTo>
                  <a:pt x="0" y="0"/>
                </a:lnTo>
              </a:path>
            </a:pathLst>
          </a:custGeom>
          <a:noFill/>
          <a:ln w="9525">
            <a:solidFill>
              <a:schemeClr val="accent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7" name="组合 16"/>
          <p:cNvGrpSpPr/>
          <p:nvPr/>
        </p:nvGrpSpPr>
        <p:grpSpPr>
          <a:xfrm>
            <a:off x="3421825" y="1549400"/>
            <a:ext cx="714375" cy="714375"/>
            <a:chOff x="3421825" y="1549400"/>
            <a:chExt cx="714375" cy="714375"/>
          </a:xfrm>
        </p:grpSpPr>
        <p:sp>
          <p:nvSpPr>
            <p:cNvPr id="18" name="Oval 13"/>
            <p:cNvSpPr>
              <a:spLocks noChangeArrowheads="1"/>
            </p:cNvSpPr>
            <p:nvPr/>
          </p:nvSpPr>
          <p:spPr bwMode="auto">
            <a:xfrm>
              <a:off x="3421825" y="1549400"/>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0" name="文本框 19"/>
            <p:cNvSpPr txBox="1">
              <a:spLocks noChangeArrowheads="1"/>
            </p:cNvSpPr>
            <p:nvPr/>
          </p:nvSpPr>
          <p:spPr bwMode="auto">
            <a:xfrm>
              <a:off x="3521838" y="1706532"/>
              <a:ext cx="514349"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01</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1" name="组合 20"/>
          <p:cNvGrpSpPr/>
          <p:nvPr/>
        </p:nvGrpSpPr>
        <p:grpSpPr>
          <a:xfrm>
            <a:off x="3421825" y="4994274"/>
            <a:ext cx="714375" cy="714375"/>
            <a:chOff x="3421825" y="4994274"/>
            <a:chExt cx="714375" cy="714375"/>
          </a:xfrm>
        </p:grpSpPr>
        <p:sp>
          <p:nvSpPr>
            <p:cNvPr id="22" name="Oval 13"/>
            <p:cNvSpPr>
              <a:spLocks noChangeArrowheads="1"/>
            </p:cNvSpPr>
            <p:nvPr/>
          </p:nvSpPr>
          <p:spPr bwMode="auto">
            <a:xfrm>
              <a:off x="3421825" y="4994274"/>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4" name="文本框 23"/>
            <p:cNvSpPr txBox="1">
              <a:spLocks noChangeArrowheads="1"/>
            </p:cNvSpPr>
            <p:nvPr/>
          </p:nvSpPr>
          <p:spPr bwMode="auto">
            <a:xfrm>
              <a:off x="3487706" y="5151406"/>
              <a:ext cx="582612"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05</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5" name="组合 24"/>
          <p:cNvGrpSpPr/>
          <p:nvPr/>
        </p:nvGrpSpPr>
        <p:grpSpPr>
          <a:xfrm>
            <a:off x="3969513" y="2378075"/>
            <a:ext cx="714375" cy="714375"/>
            <a:chOff x="3969513" y="2378075"/>
            <a:chExt cx="714375" cy="714375"/>
          </a:xfrm>
        </p:grpSpPr>
        <p:sp>
          <p:nvSpPr>
            <p:cNvPr id="26" name="Oval 13"/>
            <p:cNvSpPr>
              <a:spLocks noChangeArrowheads="1"/>
            </p:cNvSpPr>
            <p:nvPr/>
          </p:nvSpPr>
          <p:spPr bwMode="auto">
            <a:xfrm>
              <a:off x="3969513" y="2378075"/>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8" name="文本框 27"/>
            <p:cNvSpPr txBox="1">
              <a:spLocks noChangeArrowheads="1"/>
            </p:cNvSpPr>
            <p:nvPr/>
          </p:nvSpPr>
          <p:spPr bwMode="auto">
            <a:xfrm>
              <a:off x="4046888" y="2535207"/>
              <a:ext cx="559624"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02</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9" name="组合 28"/>
          <p:cNvGrpSpPr/>
          <p:nvPr/>
        </p:nvGrpSpPr>
        <p:grpSpPr>
          <a:xfrm>
            <a:off x="3969513" y="4165600"/>
            <a:ext cx="714375" cy="714375"/>
            <a:chOff x="3969513" y="4165600"/>
            <a:chExt cx="714375" cy="714375"/>
          </a:xfrm>
        </p:grpSpPr>
        <p:sp>
          <p:nvSpPr>
            <p:cNvPr id="30" name="Oval 13"/>
            <p:cNvSpPr>
              <a:spLocks noChangeArrowheads="1"/>
            </p:cNvSpPr>
            <p:nvPr/>
          </p:nvSpPr>
          <p:spPr bwMode="auto">
            <a:xfrm>
              <a:off x="3969513" y="4165600"/>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32" name="文本框 31"/>
            <p:cNvSpPr txBox="1">
              <a:spLocks noChangeArrowheads="1"/>
            </p:cNvSpPr>
            <p:nvPr/>
          </p:nvSpPr>
          <p:spPr bwMode="auto">
            <a:xfrm>
              <a:off x="4058207" y="4322732"/>
              <a:ext cx="536986"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04</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33" name="组合 32"/>
          <p:cNvGrpSpPr/>
          <p:nvPr/>
        </p:nvGrpSpPr>
        <p:grpSpPr>
          <a:xfrm>
            <a:off x="4106887" y="3265488"/>
            <a:ext cx="714375" cy="714375"/>
            <a:chOff x="4106887" y="3265488"/>
            <a:chExt cx="714375" cy="714375"/>
          </a:xfrm>
        </p:grpSpPr>
        <p:sp>
          <p:nvSpPr>
            <p:cNvPr id="34" name="Oval 13"/>
            <p:cNvSpPr>
              <a:spLocks noChangeArrowheads="1"/>
            </p:cNvSpPr>
            <p:nvPr/>
          </p:nvSpPr>
          <p:spPr bwMode="auto">
            <a:xfrm>
              <a:off x="4106887" y="3265488"/>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36" name="文本框 35"/>
            <p:cNvSpPr txBox="1">
              <a:spLocks noChangeArrowheads="1"/>
            </p:cNvSpPr>
            <p:nvPr/>
          </p:nvSpPr>
          <p:spPr bwMode="auto">
            <a:xfrm>
              <a:off x="4180706" y="3422620"/>
              <a:ext cx="566737"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03</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37" name="组合 36"/>
          <p:cNvGrpSpPr/>
          <p:nvPr/>
        </p:nvGrpSpPr>
        <p:grpSpPr>
          <a:xfrm>
            <a:off x="4094590" y="977587"/>
            <a:ext cx="7046862" cy="918197"/>
            <a:chOff x="4715472" y="1526865"/>
            <a:chExt cx="7046862" cy="918197"/>
          </a:xfrm>
        </p:grpSpPr>
        <p:sp>
          <p:nvSpPr>
            <p:cNvPr id="38" name="文本框 37"/>
            <p:cNvSpPr txBox="1">
              <a:spLocks noChangeArrowheads="1"/>
            </p:cNvSpPr>
            <p:nvPr/>
          </p:nvSpPr>
          <p:spPr bwMode="auto">
            <a:xfrm>
              <a:off x="4715472" y="1526865"/>
              <a:ext cx="2182014"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收录精准</a:t>
              </a:r>
              <a:endParaRPr lang="zh-CN" altLang="en-US" sz="2000" b="1" spc="300" dirty="0">
                <a:solidFill>
                  <a:schemeClr val="accent1"/>
                </a:solidFill>
                <a:cs typeface="+mn-ea"/>
                <a:sym typeface="微软雅黑" panose="020B0503020204020204" pitchFamily="34" charset="-122"/>
              </a:endParaRPr>
            </a:p>
          </p:txBody>
        </p:sp>
        <p:sp>
          <p:nvSpPr>
            <p:cNvPr id="39" name="文本框 38"/>
            <p:cNvSpPr txBox="1"/>
            <p:nvPr/>
          </p:nvSpPr>
          <p:spPr>
            <a:xfrm>
              <a:off x="4715472" y="1819891"/>
              <a:ext cx="7046862" cy="62517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整合</a:t>
              </a:r>
              <a:r>
                <a:rPr lang="zh-CN" altLang="zh-CN" sz="1400" dirty="0">
                  <a:solidFill>
                    <a:schemeClr val="accent1"/>
                  </a:solidFill>
                  <a:cs typeface="+mn-ea"/>
                </a:rPr>
                <a:t>了当前欧美国家主流</a:t>
              </a:r>
              <a:r>
                <a:rPr lang="zh-CN" altLang="en-US" sz="1400" dirty="0">
                  <a:solidFill>
                    <a:schemeClr val="accent1"/>
                  </a:solidFill>
                  <a:cs typeface="+mn-ea"/>
                </a:rPr>
                <a:t>渠道发布</a:t>
              </a:r>
              <a:r>
                <a:rPr lang="zh-CN" altLang="zh-CN" sz="1400" dirty="0">
                  <a:solidFill>
                    <a:schemeClr val="accent1"/>
                  </a:solidFill>
                  <a:cs typeface="+mn-ea"/>
                </a:rPr>
                <a:t>的</a:t>
              </a:r>
              <a:r>
                <a:rPr lang="zh-CN" altLang="en-US" sz="1400" dirty="0">
                  <a:solidFill>
                    <a:schemeClr val="accent1"/>
                  </a:solidFill>
                  <a:cs typeface="+mn-ea"/>
                </a:rPr>
                <a:t>各类学术</a:t>
              </a:r>
              <a:r>
                <a:rPr lang="zh-CN" altLang="zh-CN" sz="1400" dirty="0">
                  <a:solidFill>
                    <a:schemeClr val="accent1"/>
                  </a:solidFill>
                  <a:cs typeface="+mn-ea"/>
                </a:rPr>
                <a:t>资源类型</a:t>
              </a:r>
              <a:r>
                <a:rPr lang="zh-CN" altLang="en-US" sz="1400" dirty="0">
                  <a:solidFill>
                    <a:schemeClr val="accent1"/>
                  </a:solidFill>
                  <a:cs typeface="+mn-ea"/>
                </a:rPr>
                <a:t>，杜绝低质量、残缺、脱离同行评审机制的劣质文献误导读者。</a:t>
              </a:r>
              <a:endParaRPr lang="zh-CN" altLang="en-US" sz="1400" dirty="0">
                <a:solidFill>
                  <a:schemeClr val="accent1"/>
                </a:solidFill>
                <a:cs typeface="+mn-ea"/>
              </a:endParaRPr>
            </a:p>
          </p:txBody>
        </p:sp>
      </p:grpSp>
      <p:grpSp>
        <p:nvGrpSpPr>
          <p:cNvPr id="40" name="组合 39"/>
          <p:cNvGrpSpPr/>
          <p:nvPr/>
        </p:nvGrpSpPr>
        <p:grpSpPr>
          <a:xfrm>
            <a:off x="4173528" y="5178538"/>
            <a:ext cx="7046863" cy="926989"/>
            <a:chOff x="4715471" y="1526865"/>
            <a:chExt cx="7046863" cy="926989"/>
          </a:xfrm>
        </p:grpSpPr>
        <p:sp>
          <p:nvSpPr>
            <p:cNvPr id="41" name="文本框 40"/>
            <p:cNvSpPr txBox="1">
              <a:spLocks noChangeArrowheads="1"/>
            </p:cNvSpPr>
            <p:nvPr/>
          </p:nvSpPr>
          <p:spPr bwMode="auto">
            <a:xfrm>
              <a:off x="4715471" y="1526865"/>
              <a:ext cx="2063607"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检索类型丰富</a:t>
              </a:r>
              <a:endParaRPr lang="zh-CN" altLang="en-US" sz="2000" b="1" spc="300" dirty="0">
                <a:solidFill>
                  <a:schemeClr val="accent1"/>
                </a:solidFill>
                <a:cs typeface="+mn-ea"/>
                <a:sym typeface="微软雅黑" panose="020B0503020204020204" pitchFamily="34" charset="-122"/>
              </a:endParaRPr>
            </a:p>
          </p:txBody>
        </p:sp>
        <p:sp>
          <p:nvSpPr>
            <p:cNvPr id="42" name="文本框 41"/>
            <p:cNvSpPr txBox="1"/>
            <p:nvPr/>
          </p:nvSpPr>
          <p:spPr>
            <a:xfrm>
              <a:off x="4715472" y="1828683"/>
              <a:ext cx="7046862" cy="62517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400" dirty="0">
                  <a:solidFill>
                    <a:schemeClr val="accent1"/>
                  </a:solidFill>
                  <a:cs typeface="+mn-ea"/>
                </a:rPr>
                <a:t>提供快速检索、高级检索、资源导航等检索方式。支持中英文双语检索，逻辑组配检索，提供各个字段间的知识网络链接</a:t>
              </a:r>
              <a:r>
                <a:rPr lang="zh-CN" altLang="en-US" sz="1400" dirty="0">
                  <a:solidFill>
                    <a:schemeClr val="accent1"/>
                  </a:solidFill>
                  <a:cs typeface="+mn-ea"/>
                </a:rPr>
                <a:t>。</a:t>
              </a:r>
              <a:endParaRPr lang="en-US" altLang="zh-CN" sz="1400" dirty="0">
                <a:solidFill>
                  <a:schemeClr val="accent1"/>
                </a:solidFill>
                <a:cs typeface="+mn-ea"/>
                <a:sym typeface="微软雅黑" panose="020B0503020204020204" pitchFamily="34" charset="-122"/>
              </a:endParaRPr>
            </a:p>
          </p:txBody>
        </p:sp>
      </p:grpSp>
      <p:grpSp>
        <p:nvGrpSpPr>
          <p:cNvPr id="43" name="组合 42"/>
          <p:cNvGrpSpPr/>
          <p:nvPr/>
        </p:nvGrpSpPr>
        <p:grpSpPr>
          <a:xfrm>
            <a:off x="4773637" y="1954564"/>
            <a:ext cx="7046862" cy="954304"/>
            <a:chOff x="4715472" y="1526865"/>
            <a:chExt cx="7046862" cy="954304"/>
          </a:xfrm>
        </p:grpSpPr>
        <p:sp>
          <p:nvSpPr>
            <p:cNvPr id="44" name="文本框 43"/>
            <p:cNvSpPr txBox="1">
              <a:spLocks noChangeArrowheads="1"/>
            </p:cNvSpPr>
            <p:nvPr/>
          </p:nvSpPr>
          <p:spPr bwMode="auto">
            <a:xfrm>
              <a:off x="4715472" y="1526865"/>
              <a:ext cx="183817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1"/>
                  </a:solidFill>
                  <a:cs typeface="+mn-ea"/>
                </a:rPr>
                <a:t>完整性好</a:t>
              </a:r>
              <a:endParaRPr lang="zh-CN" altLang="en-US" sz="2000" b="1" spc="300" dirty="0">
                <a:solidFill>
                  <a:schemeClr val="accent1"/>
                </a:solidFill>
                <a:cs typeface="+mn-ea"/>
                <a:sym typeface="微软雅黑" panose="020B0503020204020204" pitchFamily="34" charset="-122"/>
              </a:endParaRPr>
            </a:p>
          </p:txBody>
        </p:sp>
        <p:sp>
          <p:nvSpPr>
            <p:cNvPr id="45" name="文本框 44"/>
            <p:cNvSpPr txBox="1"/>
            <p:nvPr/>
          </p:nvSpPr>
          <p:spPr>
            <a:xfrm>
              <a:off x="4715472" y="1828683"/>
              <a:ext cx="7046862" cy="65248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大部分整合期刊资源均回溯致创刊年，且缺期少刊率领先国内同类产品，知识的延续性得以保证；尊重学术的严谨、规范、系统、延续和完整性，拒绝学术</a:t>
              </a:r>
              <a:r>
                <a:rPr lang="zh-CN" altLang="en-US" sz="1400" dirty="0" smtClean="0">
                  <a:solidFill>
                    <a:schemeClr val="accent1"/>
                  </a:solidFill>
                  <a:cs typeface="+mn-ea"/>
                </a:rPr>
                <a:t>资源过度碎片</a:t>
              </a:r>
              <a:r>
                <a:rPr lang="zh-CN" altLang="en-US" sz="1400" dirty="0">
                  <a:solidFill>
                    <a:schemeClr val="accent1"/>
                  </a:solidFill>
                  <a:cs typeface="+mn-ea"/>
                </a:rPr>
                <a:t>化。</a:t>
              </a:r>
              <a:endParaRPr lang="zh-CN" altLang="en-US" sz="1400" dirty="0">
                <a:solidFill>
                  <a:schemeClr val="accent1"/>
                </a:solidFill>
                <a:cs typeface="+mn-ea"/>
              </a:endParaRPr>
            </a:p>
          </p:txBody>
        </p:sp>
      </p:grpSp>
      <p:grpSp>
        <p:nvGrpSpPr>
          <p:cNvPr id="46" name="组合 45"/>
          <p:cNvGrpSpPr/>
          <p:nvPr/>
        </p:nvGrpSpPr>
        <p:grpSpPr>
          <a:xfrm>
            <a:off x="4773637" y="4203727"/>
            <a:ext cx="7046862" cy="926989"/>
            <a:chOff x="4715472" y="1526865"/>
            <a:chExt cx="7046862" cy="926989"/>
          </a:xfrm>
        </p:grpSpPr>
        <p:sp>
          <p:nvSpPr>
            <p:cNvPr id="47" name="文本框 46"/>
            <p:cNvSpPr txBox="1">
              <a:spLocks noChangeArrowheads="1"/>
            </p:cNvSpPr>
            <p:nvPr/>
          </p:nvSpPr>
          <p:spPr bwMode="auto">
            <a:xfrm>
              <a:off x="4715472" y="1526865"/>
              <a:ext cx="183817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使用门槛低</a:t>
              </a:r>
              <a:endParaRPr lang="zh-CN" altLang="en-US" sz="2000" b="1" spc="300" dirty="0">
                <a:solidFill>
                  <a:schemeClr val="accent1"/>
                </a:solidFill>
                <a:cs typeface="+mn-ea"/>
                <a:sym typeface="微软雅黑" panose="020B0503020204020204" pitchFamily="34" charset="-122"/>
              </a:endParaRPr>
            </a:p>
          </p:txBody>
        </p:sp>
        <p:sp>
          <p:nvSpPr>
            <p:cNvPr id="48" name="文本框 47"/>
            <p:cNvSpPr txBox="1"/>
            <p:nvPr/>
          </p:nvSpPr>
          <p:spPr>
            <a:xfrm>
              <a:off x="4715472" y="1828683"/>
              <a:ext cx="7046862" cy="62517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符合中国读者使用习惯的系统布局和功能设置基本可实现用户免培训上手；中英文辅助翻译功能和支持中文检索也大大降低查找外文文献的门槛，提高查找效率。</a:t>
              </a:r>
              <a:endParaRPr lang="zh-CN" altLang="en-US" sz="1400" dirty="0">
                <a:solidFill>
                  <a:schemeClr val="accent1"/>
                </a:solidFill>
                <a:cs typeface="+mn-ea"/>
              </a:endParaRPr>
            </a:p>
          </p:txBody>
        </p:sp>
      </p:grpSp>
      <p:grpSp>
        <p:nvGrpSpPr>
          <p:cNvPr id="49" name="组合 48"/>
          <p:cNvGrpSpPr/>
          <p:nvPr/>
        </p:nvGrpSpPr>
        <p:grpSpPr>
          <a:xfrm>
            <a:off x="4850110" y="2936571"/>
            <a:ext cx="7046862" cy="1207066"/>
            <a:chOff x="4715472" y="1526865"/>
            <a:chExt cx="7046862" cy="1207066"/>
          </a:xfrm>
        </p:grpSpPr>
        <p:sp>
          <p:nvSpPr>
            <p:cNvPr id="50" name="文本框 49"/>
            <p:cNvSpPr txBox="1">
              <a:spLocks noChangeArrowheads="1"/>
            </p:cNvSpPr>
            <p:nvPr/>
          </p:nvSpPr>
          <p:spPr bwMode="auto">
            <a:xfrm>
              <a:off x="4715472" y="1526865"/>
              <a:ext cx="1963840"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替代性强</a:t>
              </a:r>
              <a:endParaRPr lang="zh-CN" altLang="en-US" sz="2000" b="1" spc="300" dirty="0">
                <a:solidFill>
                  <a:schemeClr val="accent1"/>
                </a:solidFill>
                <a:cs typeface="+mn-ea"/>
                <a:sym typeface="微软雅黑" panose="020B0503020204020204" pitchFamily="34" charset="-122"/>
              </a:endParaRPr>
            </a:p>
          </p:txBody>
        </p:sp>
        <p:sp>
          <p:nvSpPr>
            <p:cNvPr id="51" name="文本框 50"/>
            <p:cNvSpPr txBox="1"/>
            <p:nvPr/>
          </p:nvSpPr>
          <p:spPr>
            <a:xfrm>
              <a:off x="4715472" y="1828683"/>
              <a:ext cx="7046862" cy="90524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支持按收录数据库（机构）查找及浏览和按期刊查找及浏览，最大程度延续纸本期刊阅读习惯，结合系统先进的检索功能，期刊文献阅读和查找替代性更好，跟刊阅读和期刊延续阅读更便捷，追溯期刊历史文献发布情况更方便。</a:t>
              </a:r>
              <a:endParaRPr lang="zh-CN" altLang="en-US" sz="1400" dirty="0">
                <a:solidFill>
                  <a:schemeClr val="accent1"/>
                </a:solidFill>
                <a:cs typeface="+mn-ea"/>
              </a:endParaRPr>
            </a:p>
          </p:txBody>
        </p:sp>
      </p:grpSp>
      <p:grpSp>
        <p:nvGrpSpPr>
          <p:cNvPr id="3" name="组合 2"/>
          <p:cNvGrpSpPr/>
          <p:nvPr/>
        </p:nvGrpSpPr>
        <p:grpSpPr>
          <a:xfrm>
            <a:off x="478600" y="2263775"/>
            <a:ext cx="2736000" cy="2736000"/>
            <a:chOff x="478600" y="2263775"/>
            <a:chExt cx="2736000" cy="2736000"/>
          </a:xfrm>
        </p:grpSpPr>
        <p:sp>
          <p:nvSpPr>
            <p:cNvPr id="53" name="Oval 5"/>
            <p:cNvSpPr>
              <a:spLocks noChangeArrowheads="1"/>
            </p:cNvSpPr>
            <p:nvPr/>
          </p:nvSpPr>
          <p:spPr bwMode="auto">
            <a:xfrm>
              <a:off x="478600" y="2263775"/>
              <a:ext cx="2736000" cy="27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59" name="组合 58"/>
            <p:cNvGrpSpPr/>
            <p:nvPr/>
          </p:nvGrpSpPr>
          <p:grpSpPr>
            <a:xfrm>
              <a:off x="1296218" y="3188069"/>
              <a:ext cx="1100765" cy="887413"/>
              <a:chOff x="7053068" y="5090087"/>
              <a:chExt cx="500513" cy="403503"/>
            </a:xfrm>
            <a:solidFill>
              <a:srgbClr val="2D2D2D"/>
            </a:solidFill>
          </p:grpSpPr>
          <p:sp>
            <p:nvSpPr>
              <p:cNvPr id="60" name="Freeform 155"/>
              <p:cNvSpPr>
                <a:spLocks noEditPoints="1"/>
              </p:cNvSpPr>
              <p:nvPr/>
            </p:nvSpPr>
            <p:spPr bwMode="auto">
              <a:xfrm>
                <a:off x="7053068" y="5225057"/>
                <a:ext cx="451306" cy="268533"/>
              </a:xfrm>
              <a:custGeom>
                <a:avLst/>
                <a:gdLst>
                  <a:gd name="T0" fmla="*/ 226814285 w 321"/>
                  <a:gd name="T1" fmla="*/ 183970309 h 191"/>
                  <a:gd name="T2" fmla="*/ 226814285 w 321"/>
                  <a:gd name="T3" fmla="*/ 481348256 h 191"/>
                  <a:gd name="T4" fmla="*/ 355343174 w 321"/>
                  <a:gd name="T5" fmla="*/ 481348256 h 191"/>
                  <a:gd name="T6" fmla="*/ 355343174 w 321"/>
                  <a:gd name="T7" fmla="*/ 183970309 h 191"/>
                  <a:gd name="T8" fmla="*/ 289819047 w 321"/>
                  <a:gd name="T9" fmla="*/ 126007605 h 191"/>
                  <a:gd name="T10" fmla="*/ 226814285 w 321"/>
                  <a:gd name="T11" fmla="*/ 183970309 h 191"/>
                  <a:gd name="T12" fmla="*/ 0 w 321"/>
                  <a:gd name="T13" fmla="*/ 481348256 h 191"/>
                  <a:gd name="T14" fmla="*/ 133569206 w 321"/>
                  <a:gd name="T15" fmla="*/ 481348256 h 191"/>
                  <a:gd name="T16" fmla="*/ 133569206 w 321"/>
                  <a:gd name="T17" fmla="*/ 254534568 h 191"/>
                  <a:gd name="T18" fmla="*/ 0 w 321"/>
                  <a:gd name="T19" fmla="*/ 367942206 h 191"/>
                  <a:gd name="T20" fmla="*/ 0 w 321"/>
                  <a:gd name="T21" fmla="*/ 481348256 h 191"/>
                  <a:gd name="T22" fmla="*/ 675402538 w 321"/>
                  <a:gd name="T23" fmla="*/ 113406050 h 191"/>
                  <a:gd name="T24" fmla="*/ 675402538 w 321"/>
                  <a:gd name="T25" fmla="*/ 481348256 h 191"/>
                  <a:gd name="T26" fmla="*/ 808971744 w 321"/>
                  <a:gd name="T27" fmla="*/ 481348256 h 191"/>
                  <a:gd name="T28" fmla="*/ 808971744 w 321"/>
                  <a:gd name="T29" fmla="*/ 0 h 191"/>
                  <a:gd name="T30" fmla="*/ 675402538 w 321"/>
                  <a:gd name="T31" fmla="*/ 113406050 h 191"/>
                  <a:gd name="T32" fmla="*/ 448588253 w 321"/>
                  <a:gd name="T33" fmla="*/ 259574872 h 191"/>
                  <a:gd name="T34" fmla="*/ 448588253 w 321"/>
                  <a:gd name="T35" fmla="*/ 481348256 h 191"/>
                  <a:gd name="T36" fmla="*/ 582157459 w 321"/>
                  <a:gd name="T37" fmla="*/ 481348256 h 191"/>
                  <a:gd name="T38" fmla="*/ 582157459 w 321"/>
                  <a:gd name="T39" fmla="*/ 189010613 h 191"/>
                  <a:gd name="T40" fmla="*/ 473789840 w 321"/>
                  <a:gd name="T41" fmla="*/ 282257035 h 191"/>
                  <a:gd name="T42" fmla="*/ 448588253 w 321"/>
                  <a:gd name="T43" fmla="*/ 259574872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1" h="191">
                    <a:moveTo>
                      <a:pt x="90" y="73"/>
                    </a:moveTo>
                    <a:lnTo>
                      <a:pt x="90" y="191"/>
                    </a:lnTo>
                    <a:lnTo>
                      <a:pt x="141" y="191"/>
                    </a:lnTo>
                    <a:lnTo>
                      <a:pt x="141" y="73"/>
                    </a:lnTo>
                    <a:lnTo>
                      <a:pt x="115" y="50"/>
                    </a:lnTo>
                    <a:lnTo>
                      <a:pt x="90" y="73"/>
                    </a:lnTo>
                    <a:close/>
                    <a:moveTo>
                      <a:pt x="0" y="191"/>
                    </a:moveTo>
                    <a:lnTo>
                      <a:pt x="53" y="191"/>
                    </a:lnTo>
                    <a:lnTo>
                      <a:pt x="53" y="101"/>
                    </a:lnTo>
                    <a:lnTo>
                      <a:pt x="0" y="146"/>
                    </a:lnTo>
                    <a:lnTo>
                      <a:pt x="0" y="191"/>
                    </a:lnTo>
                    <a:close/>
                    <a:moveTo>
                      <a:pt x="268" y="45"/>
                    </a:moveTo>
                    <a:lnTo>
                      <a:pt x="268" y="191"/>
                    </a:lnTo>
                    <a:lnTo>
                      <a:pt x="321" y="191"/>
                    </a:lnTo>
                    <a:lnTo>
                      <a:pt x="321" y="0"/>
                    </a:lnTo>
                    <a:lnTo>
                      <a:pt x="268" y="45"/>
                    </a:lnTo>
                    <a:close/>
                    <a:moveTo>
                      <a:pt x="178" y="103"/>
                    </a:moveTo>
                    <a:lnTo>
                      <a:pt x="178" y="191"/>
                    </a:lnTo>
                    <a:lnTo>
                      <a:pt x="231" y="191"/>
                    </a:lnTo>
                    <a:lnTo>
                      <a:pt x="231" y="75"/>
                    </a:lnTo>
                    <a:lnTo>
                      <a:pt x="188" y="112"/>
                    </a:lnTo>
                    <a:lnTo>
                      <a:pt x="178"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56"/>
              <p:cNvSpPr/>
              <p:nvPr/>
            </p:nvSpPr>
            <p:spPr bwMode="auto">
              <a:xfrm>
                <a:off x="7053068" y="5090087"/>
                <a:ext cx="500513" cy="292435"/>
              </a:xfrm>
              <a:custGeom>
                <a:avLst/>
                <a:gdLst>
                  <a:gd name="T0" fmla="*/ 897175625 w 356"/>
                  <a:gd name="T1" fmla="*/ 0 h 208"/>
                  <a:gd name="T2" fmla="*/ 642640638 w 356"/>
                  <a:gd name="T3" fmla="*/ 0 h 208"/>
                  <a:gd name="T4" fmla="*/ 751006563 w 356"/>
                  <a:gd name="T5" fmla="*/ 100806250 h 208"/>
                  <a:gd name="T6" fmla="*/ 473789375 w 356"/>
                  <a:gd name="T7" fmla="*/ 340221888 h 208"/>
                  <a:gd name="T8" fmla="*/ 289818763 w 356"/>
                  <a:gd name="T9" fmla="*/ 183972200 h 208"/>
                  <a:gd name="T10" fmla="*/ 0 w 356"/>
                  <a:gd name="T11" fmla="*/ 420866888 h 208"/>
                  <a:gd name="T12" fmla="*/ 0 w 356"/>
                  <a:gd name="T13" fmla="*/ 524192500 h 208"/>
                  <a:gd name="T14" fmla="*/ 289818763 w 356"/>
                  <a:gd name="T15" fmla="*/ 284778450 h 208"/>
                  <a:gd name="T16" fmla="*/ 473789375 w 356"/>
                  <a:gd name="T17" fmla="*/ 443547500 h 208"/>
                  <a:gd name="T18" fmla="*/ 803930638 w 356"/>
                  <a:gd name="T19" fmla="*/ 161290000 h 208"/>
                  <a:gd name="T20" fmla="*/ 897175625 w 356"/>
                  <a:gd name="T21" fmla="*/ 246975313 h 208"/>
                  <a:gd name="T22" fmla="*/ 897175625 w 356"/>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 h="208">
                    <a:moveTo>
                      <a:pt x="356" y="0"/>
                    </a:moveTo>
                    <a:lnTo>
                      <a:pt x="255" y="0"/>
                    </a:lnTo>
                    <a:lnTo>
                      <a:pt x="298" y="40"/>
                    </a:lnTo>
                    <a:lnTo>
                      <a:pt x="188" y="135"/>
                    </a:lnTo>
                    <a:lnTo>
                      <a:pt x="115" y="73"/>
                    </a:lnTo>
                    <a:lnTo>
                      <a:pt x="0" y="167"/>
                    </a:lnTo>
                    <a:lnTo>
                      <a:pt x="0" y="208"/>
                    </a:lnTo>
                    <a:lnTo>
                      <a:pt x="115" y="113"/>
                    </a:lnTo>
                    <a:lnTo>
                      <a:pt x="188" y="176"/>
                    </a:lnTo>
                    <a:lnTo>
                      <a:pt x="319" y="64"/>
                    </a:lnTo>
                    <a:lnTo>
                      <a:pt x="356" y="98"/>
                    </a:lnTo>
                    <a:lnTo>
                      <a:pt x="3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2" name="Oval 5"/>
            <p:cNvSpPr>
              <a:spLocks noChangeArrowheads="1"/>
            </p:cNvSpPr>
            <p:nvPr/>
          </p:nvSpPr>
          <p:spPr bwMode="auto">
            <a:xfrm>
              <a:off x="757221" y="2542396"/>
              <a:ext cx="2178758" cy="2178758"/>
            </a:xfrm>
            <a:prstGeom prst="ellipse">
              <a:avLst/>
            </a:prstGeom>
            <a:no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47428"/>
            <a:ext cx="2244860"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a:solidFill>
                  <a:schemeClr val="accent5"/>
                </a:solidFill>
              </a:rPr>
              <a:t>KES</a:t>
            </a:r>
            <a:r>
              <a:rPr lang="zh-CN" altLang="en-US" sz="2000" b="1" spc="300" dirty="0">
                <a:solidFill>
                  <a:schemeClr val="accent5"/>
                </a:solidFill>
                <a:sym typeface="微软雅黑" panose="020B0503020204020204" pitchFamily="34" charset="-122"/>
              </a:rPr>
              <a:t>产品</a:t>
            </a:r>
            <a:r>
              <a:rPr lang="zh-CN" altLang="en-US" sz="2000" b="1" spc="300" dirty="0">
                <a:solidFill>
                  <a:schemeClr val="accent5"/>
                </a:solidFill>
              </a:rPr>
              <a:t>竞争力</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1880363" y="1804988"/>
            <a:ext cx="1784350" cy="3648075"/>
            <a:chOff x="1880363" y="1804988"/>
            <a:chExt cx="1784350" cy="3648075"/>
          </a:xfrm>
          <a:noFill/>
        </p:grpSpPr>
        <p:sp>
          <p:nvSpPr>
            <p:cNvPr id="5" name="Freeform 7"/>
            <p:cNvSpPr/>
            <p:nvPr/>
          </p:nvSpPr>
          <p:spPr bwMode="auto">
            <a:xfrm>
              <a:off x="1880363" y="5133975"/>
              <a:ext cx="841375" cy="319088"/>
            </a:xfrm>
            <a:custGeom>
              <a:avLst/>
              <a:gdLst>
                <a:gd name="T0" fmla="*/ 66 w 66"/>
                <a:gd name="T1" fmla="*/ 7 h 25"/>
                <a:gd name="T2" fmla="*/ 0 w 66"/>
                <a:gd name="T3" fmla="*/ 25 h 25"/>
                <a:gd name="T4" fmla="*/ 0 w 66"/>
                <a:gd name="T5" fmla="*/ 16 h 25"/>
                <a:gd name="T6" fmla="*/ 62 w 66"/>
                <a:gd name="T7" fmla="*/ 0 h 25"/>
                <a:gd name="T8" fmla="*/ 66 w 66"/>
                <a:gd name="T9" fmla="*/ 7 h 25"/>
              </a:gdLst>
              <a:ahLst/>
              <a:cxnLst>
                <a:cxn ang="0">
                  <a:pos x="T0" y="T1"/>
                </a:cxn>
                <a:cxn ang="0">
                  <a:pos x="T2" y="T3"/>
                </a:cxn>
                <a:cxn ang="0">
                  <a:pos x="T4" y="T5"/>
                </a:cxn>
                <a:cxn ang="0">
                  <a:pos x="T6" y="T7"/>
                </a:cxn>
                <a:cxn ang="0">
                  <a:pos x="T8" y="T9"/>
                </a:cxn>
              </a:cxnLst>
              <a:rect l="0" t="0" r="r" b="b"/>
              <a:pathLst>
                <a:path w="66" h="25">
                  <a:moveTo>
                    <a:pt x="66" y="7"/>
                  </a:moveTo>
                  <a:cubicBezTo>
                    <a:pt x="47" y="18"/>
                    <a:pt x="24" y="24"/>
                    <a:pt x="0" y="25"/>
                  </a:cubicBezTo>
                  <a:lnTo>
                    <a:pt x="0" y="16"/>
                  </a:lnTo>
                  <a:cubicBezTo>
                    <a:pt x="23" y="16"/>
                    <a:pt x="44" y="10"/>
                    <a:pt x="62" y="0"/>
                  </a:cubicBezTo>
                  <a:lnTo>
                    <a:pt x="66" y="7"/>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Freeform 8"/>
            <p:cNvSpPr/>
            <p:nvPr/>
          </p:nvSpPr>
          <p:spPr bwMode="auto">
            <a:xfrm>
              <a:off x="2734438" y="4522788"/>
              <a:ext cx="674688" cy="661988"/>
            </a:xfrm>
            <a:custGeom>
              <a:avLst/>
              <a:gdLst>
                <a:gd name="T0" fmla="*/ 53 w 53"/>
                <a:gd name="T1" fmla="*/ 4 h 52"/>
                <a:gd name="T2" fmla="*/ 4 w 53"/>
                <a:gd name="T3" fmla="*/ 52 h 52"/>
                <a:gd name="T4" fmla="*/ 0 w 53"/>
                <a:gd name="T5" fmla="*/ 45 h 52"/>
                <a:gd name="T6" fmla="*/ 46 w 53"/>
                <a:gd name="T7" fmla="*/ 0 h 52"/>
                <a:gd name="T8" fmla="*/ 53 w 53"/>
                <a:gd name="T9" fmla="*/ 4 h 52"/>
              </a:gdLst>
              <a:ahLst/>
              <a:cxnLst>
                <a:cxn ang="0">
                  <a:pos x="T0" y="T1"/>
                </a:cxn>
                <a:cxn ang="0">
                  <a:pos x="T2" y="T3"/>
                </a:cxn>
                <a:cxn ang="0">
                  <a:pos x="T4" y="T5"/>
                </a:cxn>
                <a:cxn ang="0">
                  <a:pos x="T6" y="T7"/>
                </a:cxn>
                <a:cxn ang="0">
                  <a:pos x="T8" y="T9"/>
                </a:cxn>
              </a:cxnLst>
              <a:rect l="0" t="0" r="r" b="b"/>
              <a:pathLst>
                <a:path w="53" h="52">
                  <a:moveTo>
                    <a:pt x="53" y="4"/>
                  </a:moveTo>
                  <a:cubicBezTo>
                    <a:pt x="41" y="24"/>
                    <a:pt x="24" y="40"/>
                    <a:pt x="4" y="52"/>
                  </a:cubicBezTo>
                  <a:lnTo>
                    <a:pt x="0" y="45"/>
                  </a:lnTo>
                  <a:cubicBezTo>
                    <a:pt x="19" y="34"/>
                    <a:pt x="34" y="18"/>
                    <a:pt x="46" y="0"/>
                  </a:cubicBezTo>
                  <a:lnTo>
                    <a:pt x="53" y="4"/>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Freeform 9"/>
            <p:cNvSpPr/>
            <p:nvPr/>
          </p:nvSpPr>
          <p:spPr bwMode="auto">
            <a:xfrm>
              <a:off x="3345625" y="3667125"/>
              <a:ext cx="319088" cy="842963"/>
            </a:xfrm>
            <a:custGeom>
              <a:avLst/>
              <a:gdLst>
                <a:gd name="T0" fmla="*/ 25 w 25"/>
                <a:gd name="T1" fmla="*/ 0 h 66"/>
                <a:gd name="T2" fmla="*/ 8 w 25"/>
                <a:gd name="T3" fmla="*/ 66 h 66"/>
                <a:gd name="T4" fmla="*/ 0 w 25"/>
                <a:gd name="T5" fmla="*/ 62 h 66"/>
                <a:gd name="T6" fmla="*/ 17 w 25"/>
                <a:gd name="T7" fmla="*/ 0 h 66"/>
                <a:gd name="T8" fmla="*/ 25 w 25"/>
                <a:gd name="T9" fmla="*/ 0 h 66"/>
              </a:gdLst>
              <a:ahLst/>
              <a:cxnLst>
                <a:cxn ang="0">
                  <a:pos x="T0" y="T1"/>
                </a:cxn>
                <a:cxn ang="0">
                  <a:pos x="T2" y="T3"/>
                </a:cxn>
                <a:cxn ang="0">
                  <a:pos x="T4" y="T5"/>
                </a:cxn>
                <a:cxn ang="0">
                  <a:pos x="T6" y="T7"/>
                </a:cxn>
                <a:cxn ang="0">
                  <a:pos x="T8" y="T9"/>
                </a:cxn>
              </a:cxnLst>
              <a:rect l="0" t="0" r="r" b="b"/>
              <a:pathLst>
                <a:path w="25" h="66">
                  <a:moveTo>
                    <a:pt x="25" y="0"/>
                  </a:moveTo>
                  <a:cubicBezTo>
                    <a:pt x="25" y="24"/>
                    <a:pt x="18" y="46"/>
                    <a:pt x="8" y="66"/>
                  </a:cubicBezTo>
                  <a:lnTo>
                    <a:pt x="0" y="62"/>
                  </a:lnTo>
                  <a:cubicBezTo>
                    <a:pt x="11" y="43"/>
                    <a:pt x="16" y="22"/>
                    <a:pt x="17" y="0"/>
                  </a:cubicBezTo>
                  <a:lnTo>
                    <a:pt x="25"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Freeform 10"/>
            <p:cNvSpPr/>
            <p:nvPr/>
          </p:nvSpPr>
          <p:spPr bwMode="auto">
            <a:xfrm>
              <a:off x="3345625" y="2747963"/>
              <a:ext cx="319088" cy="842963"/>
            </a:xfrm>
            <a:custGeom>
              <a:avLst/>
              <a:gdLst>
                <a:gd name="T0" fmla="*/ 8 w 25"/>
                <a:gd name="T1" fmla="*/ 0 h 66"/>
                <a:gd name="T2" fmla="*/ 25 w 25"/>
                <a:gd name="T3" fmla="*/ 66 h 66"/>
                <a:gd name="T4" fmla="*/ 17 w 25"/>
                <a:gd name="T5" fmla="*/ 66 h 66"/>
                <a:gd name="T6" fmla="*/ 0 w 25"/>
                <a:gd name="T7" fmla="*/ 4 h 66"/>
                <a:gd name="T8" fmla="*/ 8 w 25"/>
                <a:gd name="T9" fmla="*/ 0 h 66"/>
              </a:gdLst>
              <a:ahLst/>
              <a:cxnLst>
                <a:cxn ang="0">
                  <a:pos x="T0" y="T1"/>
                </a:cxn>
                <a:cxn ang="0">
                  <a:pos x="T2" y="T3"/>
                </a:cxn>
                <a:cxn ang="0">
                  <a:pos x="T4" y="T5"/>
                </a:cxn>
                <a:cxn ang="0">
                  <a:pos x="T6" y="T7"/>
                </a:cxn>
                <a:cxn ang="0">
                  <a:pos x="T8" y="T9"/>
                </a:cxn>
              </a:cxnLst>
              <a:rect l="0" t="0" r="r" b="b"/>
              <a:pathLst>
                <a:path w="25" h="66">
                  <a:moveTo>
                    <a:pt x="8" y="0"/>
                  </a:moveTo>
                  <a:cubicBezTo>
                    <a:pt x="18" y="20"/>
                    <a:pt x="25" y="42"/>
                    <a:pt x="25" y="66"/>
                  </a:cubicBezTo>
                  <a:lnTo>
                    <a:pt x="17" y="66"/>
                  </a:lnTo>
                  <a:cubicBezTo>
                    <a:pt x="16" y="44"/>
                    <a:pt x="11" y="23"/>
                    <a:pt x="0" y="4"/>
                  </a:cubicBezTo>
                  <a:lnTo>
                    <a:pt x="8"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Freeform 11"/>
            <p:cNvSpPr/>
            <p:nvPr/>
          </p:nvSpPr>
          <p:spPr bwMode="auto">
            <a:xfrm>
              <a:off x="2734438" y="2073275"/>
              <a:ext cx="674688" cy="661988"/>
            </a:xfrm>
            <a:custGeom>
              <a:avLst/>
              <a:gdLst>
                <a:gd name="T0" fmla="*/ 4 w 53"/>
                <a:gd name="T1" fmla="*/ 0 h 52"/>
                <a:gd name="T2" fmla="*/ 53 w 53"/>
                <a:gd name="T3" fmla="*/ 48 h 52"/>
                <a:gd name="T4" fmla="*/ 46 w 53"/>
                <a:gd name="T5" fmla="*/ 52 h 52"/>
                <a:gd name="T6" fmla="*/ 0 w 53"/>
                <a:gd name="T7" fmla="*/ 7 h 52"/>
                <a:gd name="T8" fmla="*/ 4 w 53"/>
                <a:gd name="T9" fmla="*/ 0 h 52"/>
              </a:gdLst>
              <a:ahLst/>
              <a:cxnLst>
                <a:cxn ang="0">
                  <a:pos x="T0" y="T1"/>
                </a:cxn>
                <a:cxn ang="0">
                  <a:pos x="T2" y="T3"/>
                </a:cxn>
                <a:cxn ang="0">
                  <a:pos x="T4" y="T5"/>
                </a:cxn>
                <a:cxn ang="0">
                  <a:pos x="T6" y="T7"/>
                </a:cxn>
                <a:cxn ang="0">
                  <a:pos x="T8" y="T9"/>
                </a:cxn>
              </a:cxnLst>
              <a:rect l="0" t="0" r="r" b="b"/>
              <a:pathLst>
                <a:path w="53" h="52">
                  <a:moveTo>
                    <a:pt x="4" y="0"/>
                  </a:moveTo>
                  <a:cubicBezTo>
                    <a:pt x="24" y="12"/>
                    <a:pt x="41" y="28"/>
                    <a:pt x="53" y="48"/>
                  </a:cubicBezTo>
                  <a:lnTo>
                    <a:pt x="46" y="52"/>
                  </a:lnTo>
                  <a:cubicBezTo>
                    <a:pt x="34" y="34"/>
                    <a:pt x="19" y="18"/>
                    <a:pt x="0" y="7"/>
                  </a:cubicBezTo>
                  <a:lnTo>
                    <a:pt x="4"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Freeform 12"/>
            <p:cNvSpPr/>
            <p:nvPr/>
          </p:nvSpPr>
          <p:spPr bwMode="auto">
            <a:xfrm>
              <a:off x="1880363" y="1804988"/>
              <a:ext cx="841375" cy="319088"/>
            </a:xfrm>
            <a:custGeom>
              <a:avLst/>
              <a:gdLst>
                <a:gd name="T0" fmla="*/ 0 w 66"/>
                <a:gd name="T1" fmla="*/ 0 h 25"/>
                <a:gd name="T2" fmla="*/ 66 w 66"/>
                <a:gd name="T3" fmla="*/ 18 h 25"/>
                <a:gd name="T4" fmla="*/ 62 w 66"/>
                <a:gd name="T5" fmla="*/ 25 h 25"/>
                <a:gd name="T6" fmla="*/ 0 w 66"/>
                <a:gd name="T7" fmla="*/ 9 h 25"/>
                <a:gd name="T8" fmla="*/ 0 w 66"/>
                <a:gd name="T9" fmla="*/ 0 h 25"/>
              </a:gdLst>
              <a:ahLst/>
              <a:cxnLst>
                <a:cxn ang="0">
                  <a:pos x="T0" y="T1"/>
                </a:cxn>
                <a:cxn ang="0">
                  <a:pos x="T2" y="T3"/>
                </a:cxn>
                <a:cxn ang="0">
                  <a:pos x="T4" y="T5"/>
                </a:cxn>
                <a:cxn ang="0">
                  <a:pos x="T6" y="T7"/>
                </a:cxn>
                <a:cxn ang="0">
                  <a:pos x="T8" y="T9"/>
                </a:cxn>
              </a:cxnLst>
              <a:rect l="0" t="0" r="r" b="b"/>
              <a:pathLst>
                <a:path w="66" h="25">
                  <a:moveTo>
                    <a:pt x="0" y="0"/>
                  </a:moveTo>
                  <a:cubicBezTo>
                    <a:pt x="24" y="1"/>
                    <a:pt x="47" y="7"/>
                    <a:pt x="66" y="18"/>
                  </a:cubicBezTo>
                  <a:lnTo>
                    <a:pt x="62" y="25"/>
                  </a:lnTo>
                  <a:cubicBezTo>
                    <a:pt x="44" y="15"/>
                    <a:pt x="23" y="9"/>
                    <a:pt x="0" y="9"/>
                  </a:cubicBezTo>
                  <a:lnTo>
                    <a:pt x="0" y="0"/>
                  </a:lnTo>
                  <a:close/>
                </a:path>
              </a:pathLst>
            </a:cu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2" name="Freeform 15"/>
          <p:cNvSpPr/>
          <p:nvPr/>
        </p:nvSpPr>
        <p:spPr bwMode="auto">
          <a:xfrm>
            <a:off x="2937638" y="1906588"/>
            <a:ext cx="484188" cy="268288"/>
          </a:xfrm>
          <a:custGeom>
            <a:avLst/>
            <a:gdLst>
              <a:gd name="T0" fmla="*/ 38 w 38"/>
              <a:gd name="T1" fmla="*/ 0 h 21"/>
              <a:gd name="T2" fmla="*/ 12 w 38"/>
              <a:gd name="T3" fmla="*/ 0 h 21"/>
              <a:gd name="T4" fmla="*/ 0 w 38"/>
              <a:gd name="T5" fmla="*/ 21 h 21"/>
            </a:gdLst>
            <a:ahLst/>
            <a:cxnLst>
              <a:cxn ang="0">
                <a:pos x="T0" y="T1"/>
              </a:cxn>
              <a:cxn ang="0">
                <a:pos x="T2" y="T3"/>
              </a:cxn>
              <a:cxn ang="0">
                <a:pos x="T4" y="T5"/>
              </a:cxn>
            </a:cxnLst>
            <a:rect l="0" t="0" r="r" b="b"/>
            <a:pathLst>
              <a:path w="38" h="21">
                <a:moveTo>
                  <a:pt x="38" y="0"/>
                </a:moveTo>
                <a:lnTo>
                  <a:pt x="12" y="0"/>
                </a:lnTo>
                <a:lnTo>
                  <a:pt x="0" y="21"/>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Freeform 18"/>
          <p:cNvSpPr/>
          <p:nvPr/>
        </p:nvSpPr>
        <p:spPr bwMode="auto">
          <a:xfrm>
            <a:off x="3512313" y="2735263"/>
            <a:ext cx="444500" cy="141288"/>
          </a:xfrm>
          <a:custGeom>
            <a:avLst/>
            <a:gdLst>
              <a:gd name="T0" fmla="*/ 35 w 35"/>
              <a:gd name="T1" fmla="*/ 0 h 11"/>
              <a:gd name="T2" fmla="*/ 9 w 35"/>
              <a:gd name="T3" fmla="*/ 0 h 11"/>
              <a:gd name="T4" fmla="*/ 0 w 35"/>
              <a:gd name="T5" fmla="*/ 11 h 11"/>
            </a:gdLst>
            <a:ahLst/>
            <a:cxnLst>
              <a:cxn ang="0">
                <a:pos x="T0" y="T1"/>
              </a:cxn>
              <a:cxn ang="0">
                <a:pos x="T2" y="T3"/>
              </a:cxn>
              <a:cxn ang="0">
                <a:pos x="T4" y="T5"/>
              </a:cxn>
            </a:cxnLst>
            <a:rect l="0" t="0" r="r" b="b"/>
            <a:pathLst>
              <a:path w="35" h="11">
                <a:moveTo>
                  <a:pt x="35" y="0"/>
                </a:moveTo>
                <a:lnTo>
                  <a:pt x="9" y="0"/>
                </a:lnTo>
                <a:lnTo>
                  <a:pt x="0" y="11"/>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Freeform 21"/>
          <p:cNvSpPr/>
          <p:nvPr/>
        </p:nvSpPr>
        <p:spPr bwMode="auto">
          <a:xfrm>
            <a:off x="2937638" y="5083175"/>
            <a:ext cx="484188" cy="268288"/>
          </a:xfrm>
          <a:custGeom>
            <a:avLst/>
            <a:gdLst>
              <a:gd name="T0" fmla="*/ 38 w 38"/>
              <a:gd name="T1" fmla="*/ 21 h 21"/>
              <a:gd name="T2" fmla="*/ 12 w 38"/>
              <a:gd name="T3" fmla="*/ 21 h 21"/>
              <a:gd name="T4" fmla="*/ 0 w 38"/>
              <a:gd name="T5" fmla="*/ 0 h 21"/>
            </a:gdLst>
            <a:ahLst/>
            <a:cxnLst>
              <a:cxn ang="0">
                <a:pos x="T0" y="T1"/>
              </a:cxn>
              <a:cxn ang="0">
                <a:pos x="T2" y="T3"/>
              </a:cxn>
              <a:cxn ang="0">
                <a:pos x="T4" y="T5"/>
              </a:cxn>
            </a:cxnLst>
            <a:rect l="0" t="0" r="r" b="b"/>
            <a:pathLst>
              <a:path w="38" h="21">
                <a:moveTo>
                  <a:pt x="38" y="21"/>
                </a:moveTo>
                <a:lnTo>
                  <a:pt x="12" y="21"/>
                </a:lnTo>
                <a:lnTo>
                  <a:pt x="0" y="0"/>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Freeform 24"/>
          <p:cNvSpPr/>
          <p:nvPr/>
        </p:nvSpPr>
        <p:spPr bwMode="auto">
          <a:xfrm>
            <a:off x="3512313" y="4381500"/>
            <a:ext cx="444500" cy="141288"/>
          </a:xfrm>
          <a:custGeom>
            <a:avLst/>
            <a:gdLst>
              <a:gd name="T0" fmla="*/ 35 w 35"/>
              <a:gd name="T1" fmla="*/ 11 h 11"/>
              <a:gd name="T2" fmla="*/ 9 w 35"/>
              <a:gd name="T3" fmla="*/ 11 h 11"/>
              <a:gd name="T4" fmla="*/ 0 w 35"/>
              <a:gd name="T5" fmla="*/ 0 h 11"/>
            </a:gdLst>
            <a:ahLst/>
            <a:cxnLst>
              <a:cxn ang="0">
                <a:pos x="T0" y="T1"/>
              </a:cxn>
              <a:cxn ang="0">
                <a:pos x="T2" y="T3"/>
              </a:cxn>
              <a:cxn ang="0">
                <a:pos x="T4" y="T5"/>
              </a:cxn>
            </a:cxnLst>
            <a:rect l="0" t="0" r="r" b="b"/>
            <a:pathLst>
              <a:path w="35" h="11">
                <a:moveTo>
                  <a:pt x="35" y="11"/>
                </a:moveTo>
                <a:lnTo>
                  <a:pt x="9" y="11"/>
                </a:lnTo>
                <a:lnTo>
                  <a:pt x="0" y="0"/>
                </a:lnTo>
              </a:path>
            </a:pathLst>
          </a:custGeom>
          <a:noFill/>
          <a:ln w="9525" cap="flat">
            <a:solidFill>
              <a:schemeClr val="accent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任意多边形: 形状 15"/>
          <p:cNvSpPr/>
          <p:nvPr/>
        </p:nvSpPr>
        <p:spPr>
          <a:xfrm>
            <a:off x="3675825" y="3625850"/>
            <a:ext cx="428625" cy="0"/>
          </a:xfrm>
          <a:custGeom>
            <a:avLst/>
            <a:gdLst>
              <a:gd name="connsiteX0" fmla="*/ 428625 w 428625"/>
              <a:gd name="connsiteY0" fmla="*/ 0 h 0"/>
              <a:gd name="connsiteX1" fmla="*/ 0 w 428625"/>
              <a:gd name="connsiteY1" fmla="*/ 0 h 0"/>
            </a:gdLst>
            <a:ahLst/>
            <a:cxnLst>
              <a:cxn ang="0">
                <a:pos x="connsiteX0" y="connsiteY0"/>
              </a:cxn>
              <a:cxn ang="0">
                <a:pos x="connsiteX1" y="connsiteY1"/>
              </a:cxn>
            </a:cxnLst>
            <a:rect l="l" t="t" r="r" b="b"/>
            <a:pathLst>
              <a:path w="428625">
                <a:moveTo>
                  <a:pt x="428625" y="0"/>
                </a:moveTo>
                <a:lnTo>
                  <a:pt x="0" y="0"/>
                </a:lnTo>
              </a:path>
            </a:pathLst>
          </a:custGeom>
          <a:noFill/>
          <a:ln w="9525">
            <a:solidFill>
              <a:schemeClr val="accent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7" name="组合 16"/>
          <p:cNvGrpSpPr/>
          <p:nvPr/>
        </p:nvGrpSpPr>
        <p:grpSpPr>
          <a:xfrm>
            <a:off x="3421825" y="1549400"/>
            <a:ext cx="714375" cy="714375"/>
            <a:chOff x="3421825" y="1549400"/>
            <a:chExt cx="714375" cy="714375"/>
          </a:xfrm>
        </p:grpSpPr>
        <p:sp>
          <p:nvSpPr>
            <p:cNvPr id="18" name="Oval 13"/>
            <p:cNvSpPr>
              <a:spLocks noChangeArrowheads="1"/>
            </p:cNvSpPr>
            <p:nvPr/>
          </p:nvSpPr>
          <p:spPr bwMode="auto">
            <a:xfrm>
              <a:off x="3421825" y="1549400"/>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0" name="文本框 19"/>
            <p:cNvSpPr txBox="1">
              <a:spLocks noChangeArrowheads="1"/>
            </p:cNvSpPr>
            <p:nvPr/>
          </p:nvSpPr>
          <p:spPr bwMode="auto">
            <a:xfrm>
              <a:off x="3521838" y="1706532"/>
              <a:ext cx="548480"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dirty="0" smtClean="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06</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1" name="组合 20"/>
          <p:cNvGrpSpPr/>
          <p:nvPr/>
        </p:nvGrpSpPr>
        <p:grpSpPr>
          <a:xfrm>
            <a:off x="3421825" y="4994274"/>
            <a:ext cx="714375" cy="714375"/>
            <a:chOff x="3421825" y="4994274"/>
            <a:chExt cx="714375" cy="714375"/>
          </a:xfrm>
        </p:grpSpPr>
        <p:sp>
          <p:nvSpPr>
            <p:cNvPr id="22" name="Oval 13"/>
            <p:cNvSpPr>
              <a:spLocks noChangeArrowheads="1"/>
            </p:cNvSpPr>
            <p:nvPr/>
          </p:nvSpPr>
          <p:spPr bwMode="auto">
            <a:xfrm>
              <a:off x="3421825" y="4994274"/>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4" name="文本框 23"/>
            <p:cNvSpPr txBox="1">
              <a:spLocks noChangeArrowheads="1"/>
            </p:cNvSpPr>
            <p:nvPr/>
          </p:nvSpPr>
          <p:spPr bwMode="auto">
            <a:xfrm>
              <a:off x="3487706" y="5151406"/>
              <a:ext cx="582612"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smtClean="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10</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5" name="组合 24"/>
          <p:cNvGrpSpPr/>
          <p:nvPr/>
        </p:nvGrpSpPr>
        <p:grpSpPr>
          <a:xfrm>
            <a:off x="3969513" y="2378075"/>
            <a:ext cx="714375" cy="714375"/>
            <a:chOff x="3969513" y="2378075"/>
            <a:chExt cx="714375" cy="714375"/>
          </a:xfrm>
        </p:grpSpPr>
        <p:sp>
          <p:nvSpPr>
            <p:cNvPr id="26" name="Oval 13"/>
            <p:cNvSpPr>
              <a:spLocks noChangeArrowheads="1"/>
            </p:cNvSpPr>
            <p:nvPr/>
          </p:nvSpPr>
          <p:spPr bwMode="auto">
            <a:xfrm>
              <a:off x="3969513" y="2378075"/>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28" name="文本框 27"/>
            <p:cNvSpPr txBox="1">
              <a:spLocks noChangeArrowheads="1"/>
            </p:cNvSpPr>
            <p:nvPr/>
          </p:nvSpPr>
          <p:spPr bwMode="auto">
            <a:xfrm>
              <a:off x="4046888" y="2535207"/>
              <a:ext cx="559624"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smtClean="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07</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29" name="组合 28"/>
          <p:cNvGrpSpPr/>
          <p:nvPr/>
        </p:nvGrpSpPr>
        <p:grpSpPr>
          <a:xfrm>
            <a:off x="3969513" y="4165600"/>
            <a:ext cx="714375" cy="714375"/>
            <a:chOff x="3969513" y="4165600"/>
            <a:chExt cx="714375" cy="714375"/>
          </a:xfrm>
        </p:grpSpPr>
        <p:sp>
          <p:nvSpPr>
            <p:cNvPr id="30" name="Oval 13"/>
            <p:cNvSpPr>
              <a:spLocks noChangeArrowheads="1"/>
            </p:cNvSpPr>
            <p:nvPr/>
          </p:nvSpPr>
          <p:spPr bwMode="auto">
            <a:xfrm>
              <a:off x="3969513" y="4165600"/>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32" name="文本框 31"/>
            <p:cNvSpPr txBox="1">
              <a:spLocks noChangeArrowheads="1"/>
            </p:cNvSpPr>
            <p:nvPr/>
          </p:nvSpPr>
          <p:spPr bwMode="auto">
            <a:xfrm>
              <a:off x="4058207" y="4322732"/>
              <a:ext cx="536986"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smtClean="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09</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33" name="组合 32"/>
          <p:cNvGrpSpPr/>
          <p:nvPr/>
        </p:nvGrpSpPr>
        <p:grpSpPr>
          <a:xfrm>
            <a:off x="4106887" y="3265488"/>
            <a:ext cx="714375" cy="714375"/>
            <a:chOff x="4106887" y="3265488"/>
            <a:chExt cx="714375" cy="714375"/>
          </a:xfrm>
        </p:grpSpPr>
        <p:sp>
          <p:nvSpPr>
            <p:cNvPr id="34" name="Oval 13"/>
            <p:cNvSpPr>
              <a:spLocks noChangeArrowheads="1"/>
            </p:cNvSpPr>
            <p:nvPr/>
          </p:nvSpPr>
          <p:spPr bwMode="auto">
            <a:xfrm>
              <a:off x="4106887" y="3265488"/>
              <a:ext cx="714375" cy="71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sp>
          <p:nvSpPr>
            <p:cNvPr id="36" name="文本框 35"/>
            <p:cNvSpPr txBox="1">
              <a:spLocks noChangeArrowheads="1"/>
            </p:cNvSpPr>
            <p:nvPr/>
          </p:nvSpPr>
          <p:spPr bwMode="auto">
            <a:xfrm>
              <a:off x="4180706" y="3422620"/>
              <a:ext cx="566737"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000" b="1" dirty="0" smtClean="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rPr>
                <a:t>08</a:t>
              </a:r>
              <a:endParaRPr lang="zh-CN" altLang="en-US" sz="2000" b="1" dirty="0">
                <a:solidFill>
                  <a:srgbClr val="2D2D2D"/>
                </a:solidFill>
                <a:latin typeface="方正兰亭粗黑_GBK" panose="02000000000000000000" pitchFamily="2" charset="-122"/>
                <a:ea typeface="方正兰亭粗黑_GBK" panose="02000000000000000000" pitchFamily="2" charset="-122"/>
                <a:cs typeface="+mn-ea"/>
                <a:sym typeface="微软雅黑" panose="020B0503020204020204" pitchFamily="34" charset="-122"/>
              </a:endParaRPr>
            </a:p>
          </p:txBody>
        </p:sp>
      </p:grpSp>
      <p:grpSp>
        <p:nvGrpSpPr>
          <p:cNvPr id="37" name="组合 36"/>
          <p:cNvGrpSpPr/>
          <p:nvPr/>
        </p:nvGrpSpPr>
        <p:grpSpPr>
          <a:xfrm>
            <a:off x="4180106" y="1017046"/>
            <a:ext cx="7046863" cy="1198274"/>
            <a:chOff x="4715471" y="1526865"/>
            <a:chExt cx="7046863" cy="1198274"/>
          </a:xfrm>
        </p:grpSpPr>
        <p:sp>
          <p:nvSpPr>
            <p:cNvPr id="38" name="文本框 37"/>
            <p:cNvSpPr txBox="1">
              <a:spLocks noChangeArrowheads="1"/>
            </p:cNvSpPr>
            <p:nvPr/>
          </p:nvSpPr>
          <p:spPr bwMode="auto">
            <a:xfrm>
              <a:off x="4715471" y="1526865"/>
              <a:ext cx="4010026"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外文学术资源一站式解决方案</a:t>
              </a:r>
              <a:endParaRPr lang="zh-CN" altLang="en-US" sz="2000" b="1" spc="300" dirty="0">
                <a:solidFill>
                  <a:schemeClr val="accent1"/>
                </a:solidFill>
                <a:cs typeface="+mn-ea"/>
                <a:sym typeface="微软雅黑" panose="020B0503020204020204" pitchFamily="34" charset="-122"/>
              </a:endParaRPr>
            </a:p>
          </p:txBody>
        </p:sp>
        <p:sp>
          <p:nvSpPr>
            <p:cNvPr id="39" name="文本框 38"/>
            <p:cNvSpPr txBox="1"/>
            <p:nvPr/>
          </p:nvSpPr>
          <p:spPr>
            <a:xfrm>
              <a:off x="4715472" y="1819891"/>
              <a:ext cx="7046862" cy="90524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sz="1400" dirty="0">
                  <a:solidFill>
                    <a:schemeClr val="accent1"/>
                  </a:solidFill>
                  <a:cs typeface="+mn-ea"/>
                </a:rPr>
                <a:t>在</a:t>
              </a:r>
              <a:r>
                <a:rPr lang="en-US" altLang="zh-CN" sz="1400" dirty="0">
                  <a:solidFill>
                    <a:schemeClr val="accent1"/>
                  </a:solidFill>
                  <a:cs typeface="+mn-ea"/>
                </a:rPr>
                <a:t>KES</a:t>
              </a:r>
              <a:r>
                <a:rPr lang="zh-CN" altLang="zh-CN" sz="1400" dirty="0">
                  <a:solidFill>
                    <a:schemeClr val="accent1"/>
                  </a:solidFill>
                  <a:cs typeface="+mn-ea"/>
                </a:rPr>
                <a:t>里面检索到的资源，如果用户同时购买了国外相应的全文数据库，可以直接从</a:t>
              </a:r>
              <a:r>
                <a:rPr lang="en-US" altLang="zh-CN" sz="1400" dirty="0">
                  <a:solidFill>
                    <a:schemeClr val="accent1"/>
                  </a:solidFill>
                  <a:cs typeface="+mn-ea"/>
                </a:rPr>
                <a:t>KES</a:t>
              </a:r>
              <a:r>
                <a:rPr lang="zh-CN" altLang="zh-CN" sz="1400" dirty="0">
                  <a:solidFill>
                    <a:schemeClr val="accent1"/>
                  </a:solidFill>
                  <a:cs typeface="+mn-ea"/>
                </a:rPr>
                <a:t>平台上跳转到对应的国外全文数据库该文献下载页面直接进行全文下载（注：此功能需用户拥有国外数据库使用权限）</a:t>
              </a:r>
              <a:r>
                <a:rPr lang="zh-CN" altLang="en-US" sz="1400" dirty="0">
                  <a:solidFill>
                    <a:schemeClr val="accent1"/>
                  </a:solidFill>
                  <a:cs typeface="+mn-ea"/>
                </a:rPr>
                <a:t>；也可以链接用户本地全文。</a:t>
              </a:r>
              <a:endParaRPr lang="zh-CN" altLang="en-US" sz="1400" dirty="0">
                <a:solidFill>
                  <a:schemeClr val="accent1"/>
                </a:solidFill>
                <a:cs typeface="+mn-ea"/>
              </a:endParaRPr>
            </a:p>
          </p:txBody>
        </p:sp>
      </p:grpSp>
      <p:grpSp>
        <p:nvGrpSpPr>
          <p:cNvPr id="40" name="组合 39"/>
          <p:cNvGrpSpPr/>
          <p:nvPr/>
        </p:nvGrpSpPr>
        <p:grpSpPr>
          <a:xfrm>
            <a:off x="4046888" y="5566735"/>
            <a:ext cx="7046862" cy="674228"/>
            <a:chOff x="4715472" y="1526865"/>
            <a:chExt cx="7046862" cy="674228"/>
          </a:xfrm>
        </p:grpSpPr>
        <p:sp>
          <p:nvSpPr>
            <p:cNvPr id="41" name="文本框 40"/>
            <p:cNvSpPr txBox="1">
              <a:spLocks noChangeArrowheads="1"/>
            </p:cNvSpPr>
            <p:nvPr/>
          </p:nvSpPr>
          <p:spPr bwMode="auto">
            <a:xfrm>
              <a:off x="4715472" y="1526865"/>
              <a:ext cx="186248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1"/>
                  </a:solidFill>
                  <a:cs typeface="+mn-ea"/>
                  <a:sym typeface="微软雅黑" panose="020B0503020204020204" pitchFamily="34" charset="-122"/>
                </a:rPr>
                <a:t>性价比高</a:t>
              </a:r>
              <a:endParaRPr lang="zh-CN" altLang="en-US" sz="2000" b="1" spc="300" dirty="0">
                <a:solidFill>
                  <a:schemeClr val="accent1"/>
                </a:solidFill>
                <a:cs typeface="+mn-ea"/>
                <a:sym typeface="微软雅黑" panose="020B0503020204020204" pitchFamily="34" charset="-122"/>
              </a:endParaRPr>
            </a:p>
          </p:txBody>
        </p:sp>
        <p:sp>
          <p:nvSpPr>
            <p:cNvPr id="42" name="文本框 41"/>
            <p:cNvSpPr txBox="1"/>
            <p:nvPr/>
          </p:nvSpPr>
          <p:spPr>
            <a:xfrm>
              <a:off x="4715472" y="1828683"/>
              <a:ext cx="7046862" cy="3724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smtClean="0">
                  <a:solidFill>
                    <a:schemeClr val="accent1"/>
                  </a:solidFill>
                  <a:cs typeface="+mn-ea"/>
                  <a:sym typeface="微软雅黑" panose="020B0503020204020204" pitchFamily="34" charset="-122"/>
                </a:rPr>
                <a:t>用少量的经费解决海量的外文学术资源全覆盖。</a:t>
              </a:r>
              <a:endParaRPr lang="en-US" altLang="zh-CN" sz="1400" dirty="0">
                <a:solidFill>
                  <a:schemeClr val="accent1"/>
                </a:solidFill>
                <a:cs typeface="+mn-ea"/>
                <a:sym typeface="微软雅黑" panose="020B0503020204020204" pitchFamily="34" charset="-122"/>
              </a:endParaRPr>
            </a:p>
          </p:txBody>
        </p:sp>
      </p:grpSp>
      <p:grpSp>
        <p:nvGrpSpPr>
          <p:cNvPr id="43" name="组合 42"/>
          <p:cNvGrpSpPr/>
          <p:nvPr/>
        </p:nvGrpSpPr>
        <p:grpSpPr>
          <a:xfrm>
            <a:off x="4773637" y="2305612"/>
            <a:ext cx="7046862" cy="926989"/>
            <a:chOff x="4715472" y="1526865"/>
            <a:chExt cx="7046862" cy="926989"/>
          </a:xfrm>
        </p:grpSpPr>
        <p:sp>
          <p:nvSpPr>
            <p:cNvPr id="44" name="文本框 43"/>
            <p:cNvSpPr txBox="1">
              <a:spLocks noChangeArrowheads="1"/>
            </p:cNvSpPr>
            <p:nvPr/>
          </p:nvSpPr>
          <p:spPr bwMode="auto">
            <a:xfrm>
              <a:off x="4715472" y="1526865"/>
              <a:ext cx="1838178"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学科体系强</a:t>
              </a:r>
              <a:endParaRPr lang="zh-CN" altLang="en-US" sz="2000" b="1" spc="300" dirty="0">
                <a:solidFill>
                  <a:schemeClr val="accent1"/>
                </a:solidFill>
                <a:cs typeface="+mn-ea"/>
                <a:sym typeface="微软雅黑" panose="020B0503020204020204" pitchFamily="34" charset="-122"/>
              </a:endParaRPr>
            </a:p>
          </p:txBody>
        </p:sp>
        <p:sp>
          <p:nvSpPr>
            <p:cNvPr id="45" name="文本框 44"/>
            <p:cNvSpPr txBox="1"/>
            <p:nvPr/>
          </p:nvSpPr>
          <p:spPr>
            <a:xfrm>
              <a:off x="4715472" y="1828683"/>
              <a:ext cx="7046862" cy="62517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结合国内外学科分类的多样性，使用行业内公认的多种专业分类体系，让学术文献查找更系统更有针对性和可对照性。</a:t>
              </a:r>
              <a:endParaRPr lang="zh-CN" altLang="en-US" sz="1400" dirty="0">
                <a:solidFill>
                  <a:schemeClr val="accent1"/>
                </a:solidFill>
                <a:cs typeface="+mn-ea"/>
              </a:endParaRPr>
            </a:p>
          </p:txBody>
        </p:sp>
      </p:grpSp>
      <p:grpSp>
        <p:nvGrpSpPr>
          <p:cNvPr id="46" name="组合 45"/>
          <p:cNvGrpSpPr/>
          <p:nvPr/>
        </p:nvGrpSpPr>
        <p:grpSpPr>
          <a:xfrm>
            <a:off x="4773636" y="4288631"/>
            <a:ext cx="7046863" cy="1234381"/>
            <a:chOff x="4715471" y="1526865"/>
            <a:chExt cx="7046863" cy="1234381"/>
          </a:xfrm>
        </p:grpSpPr>
        <p:sp>
          <p:nvSpPr>
            <p:cNvPr id="47" name="文本框 46"/>
            <p:cNvSpPr txBox="1">
              <a:spLocks noChangeArrowheads="1"/>
            </p:cNvSpPr>
            <p:nvPr/>
          </p:nvSpPr>
          <p:spPr bwMode="auto">
            <a:xfrm>
              <a:off x="4715471" y="1526865"/>
              <a:ext cx="4311157"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消除第三方文献保障平台的顽疾</a:t>
              </a:r>
              <a:endParaRPr lang="zh-CN" altLang="en-US" sz="2000" b="1" spc="300" dirty="0">
                <a:solidFill>
                  <a:schemeClr val="accent1"/>
                </a:solidFill>
                <a:cs typeface="+mn-ea"/>
                <a:sym typeface="微软雅黑" panose="020B0503020204020204" pitchFamily="34" charset="-122"/>
              </a:endParaRPr>
            </a:p>
          </p:txBody>
        </p:sp>
        <p:sp>
          <p:nvSpPr>
            <p:cNvPr id="48" name="文本框 47"/>
            <p:cNvSpPr txBox="1"/>
            <p:nvPr/>
          </p:nvSpPr>
          <p:spPr>
            <a:xfrm>
              <a:off x="4715472" y="1828683"/>
              <a:ext cx="7046862" cy="93256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系统整合所有资源文献保障率不低于</a:t>
              </a:r>
              <a:r>
                <a:rPr lang="en-US" altLang="zh-CN" sz="1400" dirty="0">
                  <a:solidFill>
                    <a:schemeClr val="accent1"/>
                  </a:solidFill>
                  <a:cs typeface="+mn-ea"/>
                </a:rPr>
                <a:t>99%</a:t>
              </a:r>
              <a:r>
                <a:rPr lang="zh-CN" altLang="en-US" sz="1400" dirty="0">
                  <a:solidFill>
                    <a:schemeClr val="accent1"/>
                  </a:solidFill>
                  <a:cs typeface="+mn-ea"/>
                </a:rPr>
                <a:t>；免费第三方原文综合保障时效</a:t>
              </a:r>
              <a:r>
                <a:rPr lang="zh-CN" altLang="en-US" sz="1400" dirty="0" smtClean="0">
                  <a:solidFill>
                    <a:schemeClr val="accent1"/>
                  </a:solidFill>
                  <a:cs typeface="+mn-ea"/>
                </a:rPr>
                <a:t>不超过</a:t>
              </a:r>
              <a:r>
                <a:rPr lang="en-US" altLang="zh-CN" sz="1400" dirty="0" smtClean="0">
                  <a:solidFill>
                    <a:schemeClr val="accent1"/>
                  </a:solidFill>
                  <a:cs typeface="+mn-ea"/>
                </a:rPr>
                <a:t>10</a:t>
              </a:r>
              <a:r>
                <a:rPr lang="zh-CN" altLang="en-US" sz="1400" dirty="0">
                  <a:solidFill>
                    <a:schemeClr val="accent1"/>
                  </a:solidFill>
                  <a:cs typeface="+mn-ea"/>
                </a:rPr>
                <a:t>分钟，从根源解决此类产品经常拿不到想要原文和拿到</a:t>
              </a:r>
              <a:r>
                <a:rPr lang="zh-CN" altLang="en-US" sz="1400" dirty="0" smtClean="0">
                  <a:solidFill>
                    <a:schemeClr val="accent1"/>
                  </a:solidFill>
                  <a:cs typeface="+mn-ea"/>
                </a:rPr>
                <a:t>原文等待时间</a:t>
              </a:r>
              <a:r>
                <a:rPr lang="zh-CN" altLang="en-US" sz="1400" dirty="0">
                  <a:solidFill>
                    <a:schemeClr val="accent1"/>
                  </a:solidFill>
                  <a:cs typeface="+mn-ea"/>
                </a:rPr>
                <a:t>太长的顽疾，成为外文学术资源补充保障专家。</a:t>
              </a:r>
              <a:endParaRPr lang="zh-CN" altLang="en-US" sz="1400" dirty="0">
                <a:solidFill>
                  <a:schemeClr val="accent1"/>
                </a:solidFill>
                <a:cs typeface="+mn-ea"/>
              </a:endParaRPr>
            </a:p>
          </p:txBody>
        </p:sp>
      </p:grpSp>
      <p:grpSp>
        <p:nvGrpSpPr>
          <p:cNvPr id="49" name="组合 48"/>
          <p:cNvGrpSpPr/>
          <p:nvPr/>
        </p:nvGrpSpPr>
        <p:grpSpPr>
          <a:xfrm>
            <a:off x="4920537" y="3303615"/>
            <a:ext cx="7046862" cy="926989"/>
            <a:chOff x="4715472" y="1526865"/>
            <a:chExt cx="7046862" cy="926989"/>
          </a:xfrm>
        </p:grpSpPr>
        <p:sp>
          <p:nvSpPr>
            <p:cNvPr id="50" name="文本框 49"/>
            <p:cNvSpPr txBox="1">
              <a:spLocks noChangeArrowheads="1"/>
            </p:cNvSpPr>
            <p:nvPr/>
          </p:nvSpPr>
          <p:spPr bwMode="auto">
            <a:xfrm>
              <a:off x="4715472" y="1526865"/>
              <a:ext cx="1963840"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cs typeface="+mn-ea"/>
                </a:rPr>
                <a:t>覆盖面广</a:t>
              </a:r>
              <a:endParaRPr lang="zh-CN" altLang="en-US" sz="2000" b="1" spc="300" dirty="0">
                <a:solidFill>
                  <a:schemeClr val="accent1"/>
                </a:solidFill>
                <a:cs typeface="+mn-ea"/>
                <a:sym typeface="微软雅黑" panose="020B0503020204020204" pitchFamily="34" charset="-122"/>
              </a:endParaRPr>
            </a:p>
          </p:txBody>
        </p:sp>
        <p:sp>
          <p:nvSpPr>
            <p:cNvPr id="51" name="文本框 50"/>
            <p:cNvSpPr txBox="1"/>
            <p:nvPr/>
          </p:nvSpPr>
          <p:spPr>
            <a:xfrm>
              <a:off x="4715472" y="1828683"/>
              <a:ext cx="7046862" cy="62517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sz="1400" dirty="0">
                  <a:solidFill>
                    <a:schemeClr val="accent1"/>
                  </a:solidFill>
                  <a:cs typeface="+mn-ea"/>
                </a:rPr>
                <a:t>基本覆盖了理工农医文社所有学科的外文学术资源，能有效解决综合性院校的外文资源全覆盖工作。</a:t>
              </a:r>
              <a:endParaRPr lang="zh-CN" altLang="en-US" sz="1400" dirty="0">
                <a:solidFill>
                  <a:schemeClr val="accent1"/>
                </a:solidFill>
                <a:cs typeface="+mn-ea"/>
              </a:endParaRPr>
            </a:p>
          </p:txBody>
        </p:sp>
      </p:grpSp>
      <p:grpSp>
        <p:nvGrpSpPr>
          <p:cNvPr id="3" name="组合 2"/>
          <p:cNvGrpSpPr/>
          <p:nvPr/>
        </p:nvGrpSpPr>
        <p:grpSpPr>
          <a:xfrm>
            <a:off x="478600" y="2263775"/>
            <a:ext cx="2736000" cy="2736000"/>
            <a:chOff x="478600" y="2263775"/>
            <a:chExt cx="2736000" cy="2736000"/>
          </a:xfrm>
        </p:grpSpPr>
        <p:sp>
          <p:nvSpPr>
            <p:cNvPr id="53" name="Oval 5"/>
            <p:cNvSpPr>
              <a:spLocks noChangeArrowheads="1"/>
            </p:cNvSpPr>
            <p:nvPr/>
          </p:nvSpPr>
          <p:spPr bwMode="auto">
            <a:xfrm>
              <a:off x="478600" y="2263775"/>
              <a:ext cx="2736000" cy="27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59" name="组合 58"/>
            <p:cNvGrpSpPr/>
            <p:nvPr/>
          </p:nvGrpSpPr>
          <p:grpSpPr>
            <a:xfrm>
              <a:off x="1296218" y="3188069"/>
              <a:ext cx="1100765" cy="887413"/>
              <a:chOff x="7053068" y="5090087"/>
              <a:chExt cx="500513" cy="403503"/>
            </a:xfrm>
            <a:solidFill>
              <a:srgbClr val="2D2D2D"/>
            </a:solidFill>
          </p:grpSpPr>
          <p:sp>
            <p:nvSpPr>
              <p:cNvPr id="60" name="Freeform 155"/>
              <p:cNvSpPr>
                <a:spLocks noEditPoints="1"/>
              </p:cNvSpPr>
              <p:nvPr/>
            </p:nvSpPr>
            <p:spPr bwMode="auto">
              <a:xfrm>
                <a:off x="7053068" y="5225057"/>
                <a:ext cx="451306" cy="268533"/>
              </a:xfrm>
              <a:custGeom>
                <a:avLst/>
                <a:gdLst>
                  <a:gd name="T0" fmla="*/ 226814285 w 321"/>
                  <a:gd name="T1" fmla="*/ 183970309 h 191"/>
                  <a:gd name="T2" fmla="*/ 226814285 w 321"/>
                  <a:gd name="T3" fmla="*/ 481348256 h 191"/>
                  <a:gd name="T4" fmla="*/ 355343174 w 321"/>
                  <a:gd name="T5" fmla="*/ 481348256 h 191"/>
                  <a:gd name="T6" fmla="*/ 355343174 w 321"/>
                  <a:gd name="T7" fmla="*/ 183970309 h 191"/>
                  <a:gd name="T8" fmla="*/ 289819047 w 321"/>
                  <a:gd name="T9" fmla="*/ 126007605 h 191"/>
                  <a:gd name="T10" fmla="*/ 226814285 w 321"/>
                  <a:gd name="T11" fmla="*/ 183970309 h 191"/>
                  <a:gd name="T12" fmla="*/ 0 w 321"/>
                  <a:gd name="T13" fmla="*/ 481348256 h 191"/>
                  <a:gd name="T14" fmla="*/ 133569206 w 321"/>
                  <a:gd name="T15" fmla="*/ 481348256 h 191"/>
                  <a:gd name="T16" fmla="*/ 133569206 w 321"/>
                  <a:gd name="T17" fmla="*/ 254534568 h 191"/>
                  <a:gd name="T18" fmla="*/ 0 w 321"/>
                  <a:gd name="T19" fmla="*/ 367942206 h 191"/>
                  <a:gd name="T20" fmla="*/ 0 w 321"/>
                  <a:gd name="T21" fmla="*/ 481348256 h 191"/>
                  <a:gd name="T22" fmla="*/ 675402538 w 321"/>
                  <a:gd name="T23" fmla="*/ 113406050 h 191"/>
                  <a:gd name="T24" fmla="*/ 675402538 w 321"/>
                  <a:gd name="T25" fmla="*/ 481348256 h 191"/>
                  <a:gd name="T26" fmla="*/ 808971744 w 321"/>
                  <a:gd name="T27" fmla="*/ 481348256 h 191"/>
                  <a:gd name="T28" fmla="*/ 808971744 w 321"/>
                  <a:gd name="T29" fmla="*/ 0 h 191"/>
                  <a:gd name="T30" fmla="*/ 675402538 w 321"/>
                  <a:gd name="T31" fmla="*/ 113406050 h 191"/>
                  <a:gd name="T32" fmla="*/ 448588253 w 321"/>
                  <a:gd name="T33" fmla="*/ 259574872 h 191"/>
                  <a:gd name="T34" fmla="*/ 448588253 w 321"/>
                  <a:gd name="T35" fmla="*/ 481348256 h 191"/>
                  <a:gd name="T36" fmla="*/ 582157459 w 321"/>
                  <a:gd name="T37" fmla="*/ 481348256 h 191"/>
                  <a:gd name="T38" fmla="*/ 582157459 w 321"/>
                  <a:gd name="T39" fmla="*/ 189010613 h 191"/>
                  <a:gd name="T40" fmla="*/ 473789840 w 321"/>
                  <a:gd name="T41" fmla="*/ 282257035 h 191"/>
                  <a:gd name="T42" fmla="*/ 448588253 w 321"/>
                  <a:gd name="T43" fmla="*/ 259574872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1" h="191">
                    <a:moveTo>
                      <a:pt x="90" y="73"/>
                    </a:moveTo>
                    <a:lnTo>
                      <a:pt x="90" y="191"/>
                    </a:lnTo>
                    <a:lnTo>
                      <a:pt x="141" y="191"/>
                    </a:lnTo>
                    <a:lnTo>
                      <a:pt x="141" y="73"/>
                    </a:lnTo>
                    <a:lnTo>
                      <a:pt x="115" y="50"/>
                    </a:lnTo>
                    <a:lnTo>
                      <a:pt x="90" y="73"/>
                    </a:lnTo>
                    <a:close/>
                    <a:moveTo>
                      <a:pt x="0" y="191"/>
                    </a:moveTo>
                    <a:lnTo>
                      <a:pt x="53" y="191"/>
                    </a:lnTo>
                    <a:lnTo>
                      <a:pt x="53" y="101"/>
                    </a:lnTo>
                    <a:lnTo>
                      <a:pt x="0" y="146"/>
                    </a:lnTo>
                    <a:lnTo>
                      <a:pt x="0" y="191"/>
                    </a:lnTo>
                    <a:close/>
                    <a:moveTo>
                      <a:pt x="268" y="45"/>
                    </a:moveTo>
                    <a:lnTo>
                      <a:pt x="268" y="191"/>
                    </a:lnTo>
                    <a:lnTo>
                      <a:pt x="321" y="191"/>
                    </a:lnTo>
                    <a:lnTo>
                      <a:pt x="321" y="0"/>
                    </a:lnTo>
                    <a:lnTo>
                      <a:pt x="268" y="45"/>
                    </a:lnTo>
                    <a:close/>
                    <a:moveTo>
                      <a:pt x="178" y="103"/>
                    </a:moveTo>
                    <a:lnTo>
                      <a:pt x="178" y="191"/>
                    </a:lnTo>
                    <a:lnTo>
                      <a:pt x="231" y="191"/>
                    </a:lnTo>
                    <a:lnTo>
                      <a:pt x="231" y="75"/>
                    </a:lnTo>
                    <a:lnTo>
                      <a:pt x="188" y="112"/>
                    </a:lnTo>
                    <a:lnTo>
                      <a:pt x="178"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56"/>
              <p:cNvSpPr/>
              <p:nvPr/>
            </p:nvSpPr>
            <p:spPr bwMode="auto">
              <a:xfrm>
                <a:off x="7053068" y="5090087"/>
                <a:ext cx="500513" cy="292435"/>
              </a:xfrm>
              <a:custGeom>
                <a:avLst/>
                <a:gdLst>
                  <a:gd name="T0" fmla="*/ 897175625 w 356"/>
                  <a:gd name="T1" fmla="*/ 0 h 208"/>
                  <a:gd name="T2" fmla="*/ 642640638 w 356"/>
                  <a:gd name="T3" fmla="*/ 0 h 208"/>
                  <a:gd name="T4" fmla="*/ 751006563 w 356"/>
                  <a:gd name="T5" fmla="*/ 100806250 h 208"/>
                  <a:gd name="T6" fmla="*/ 473789375 w 356"/>
                  <a:gd name="T7" fmla="*/ 340221888 h 208"/>
                  <a:gd name="T8" fmla="*/ 289818763 w 356"/>
                  <a:gd name="T9" fmla="*/ 183972200 h 208"/>
                  <a:gd name="T10" fmla="*/ 0 w 356"/>
                  <a:gd name="T11" fmla="*/ 420866888 h 208"/>
                  <a:gd name="T12" fmla="*/ 0 w 356"/>
                  <a:gd name="T13" fmla="*/ 524192500 h 208"/>
                  <a:gd name="T14" fmla="*/ 289818763 w 356"/>
                  <a:gd name="T15" fmla="*/ 284778450 h 208"/>
                  <a:gd name="T16" fmla="*/ 473789375 w 356"/>
                  <a:gd name="T17" fmla="*/ 443547500 h 208"/>
                  <a:gd name="T18" fmla="*/ 803930638 w 356"/>
                  <a:gd name="T19" fmla="*/ 161290000 h 208"/>
                  <a:gd name="T20" fmla="*/ 897175625 w 356"/>
                  <a:gd name="T21" fmla="*/ 246975313 h 208"/>
                  <a:gd name="T22" fmla="*/ 897175625 w 356"/>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 h="208">
                    <a:moveTo>
                      <a:pt x="356" y="0"/>
                    </a:moveTo>
                    <a:lnTo>
                      <a:pt x="255" y="0"/>
                    </a:lnTo>
                    <a:lnTo>
                      <a:pt x="298" y="40"/>
                    </a:lnTo>
                    <a:lnTo>
                      <a:pt x="188" y="135"/>
                    </a:lnTo>
                    <a:lnTo>
                      <a:pt x="115" y="73"/>
                    </a:lnTo>
                    <a:lnTo>
                      <a:pt x="0" y="167"/>
                    </a:lnTo>
                    <a:lnTo>
                      <a:pt x="0" y="208"/>
                    </a:lnTo>
                    <a:lnTo>
                      <a:pt x="115" y="113"/>
                    </a:lnTo>
                    <a:lnTo>
                      <a:pt x="188" y="176"/>
                    </a:lnTo>
                    <a:lnTo>
                      <a:pt x="319" y="64"/>
                    </a:lnTo>
                    <a:lnTo>
                      <a:pt x="356" y="98"/>
                    </a:lnTo>
                    <a:lnTo>
                      <a:pt x="3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2" name="Oval 5"/>
            <p:cNvSpPr>
              <a:spLocks noChangeArrowheads="1"/>
            </p:cNvSpPr>
            <p:nvPr/>
          </p:nvSpPr>
          <p:spPr bwMode="auto">
            <a:xfrm>
              <a:off x="757221" y="2542396"/>
              <a:ext cx="2178758" cy="2178758"/>
            </a:xfrm>
            <a:prstGeom prst="ellipse">
              <a:avLst/>
            </a:prstGeom>
            <a:no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307125" y="1579021"/>
            <a:ext cx="3591200" cy="523220"/>
          </a:xfrm>
          <a:prstGeom prst="rect">
            <a:avLst/>
          </a:prstGeom>
        </p:spPr>
        <p:txBody>
          <a:bodyPr wrap="square">
            <a:spAutoFit/>
          </a:bodyPr>
          <a:lstStyle/>
          <a:p>
            <a:r>
              <a:rPr lang="zh-CN" altLang="en-US"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建设背景</a:t>
            </a:r>
            <a:endPar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sp>
        <p:nvSpPr>
          <p:cNvPr id="41" name="矩形 40"/>
          <p:cNvSpPr/>
          <p:nvPr/>
        </p:nvSpPr>
        <p:spPr>
          <a:xfrm>
            <a:off x="6307125" y="2566068"/>
            <a:ext cx="5656910" cy="523220"/>
          </a:xfrm>
          <a:prstGeom prst="rect">
            <a:avLst/>
          </a:prstGeom>
        </p:spPr>
        <p:txBody>
          <a:bodyPr wrap="square">
            <a:spAutoFit/>
          </a:bodyPr>
          <a:lstStyle/>
          <a:p>
            <a:r>
              <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当前外文电子资源</a:t>
            </a:r>
            <a:r>
              <a:rPr lang="zh-CN" altLang="en-US"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利用的几种形式</a:t>
            </a:r>
            <a:endPar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sp>
        <p:nvSpPr>
          <p:cNvPr id="42" name="矩形 41"/>
          <p:cNvSpPr/>
          <p:nvPr/>
        </p:nvSpPr>
        <p:spPr>
          <a:xfrm>
            <a:off x="6312126" y="3568470"/>
            <a:ext cx="3997601" cy="523220"/>
          </a:xfrm>
          <a:prstGeom prst="rect">
            <a:avLst/>
          </a:prstGeom>
        </p:spPr>
        <p:txBody>
          <a:bodyPr wrap="square">
            <a:spAutoFit/>
          </a:bodyPr>
          <a:lstStyle/>
          <a:p>
            <a:r>
              <a:rPr lang="zh-CN" altLang="en-US" sz="2800" dirty="0" smtClean="0">
                <a:solidFill>
                  <a:schemeClr val="accent1"/>
                </a:solidFill>
                <a:latin typeface="28"/>
                <a:ea typeface="方正兰亭粗黑_GBK" panose="02000000000000000000" pitchFamily="2" charset="-122"/>
                <a:sym typeface="微软雅黑" panose="020B0503020204020204" pitchFamily="34" charset="-122"/>
              </a:rPr>
              <a:t>关于昆廷科技</a:t>
            </a:r>
            <a:endParaRPr lang="zh-CN" altLang="en-US" sz="2800" dirty="0">
              <a:solidFill>
                <a:schemeClr val="accent1"/>
              </a:solidFill>
              <a:latin typeface="28"/>
              <a:ea typeface="方正兰亭粗黑_GBK" panose="02000000000000000000" pitchFamily="2" charset="-122"/>
              <a:sym typeface="微软雅黑" panose="020B0503020204020204" pitchFamily="34" charset="-122"/>
            </a:endParaRPr>
          </a:p>
        </p:txBody>
      </p:sp>
      <p:sp>
        <p:nvSpPr>
          <p:cNvPr id="43" name="矩形 42"/>
          <p:cNvSpPr/>
          <p:nvPr/>
        </p:nvSpPr>
        <p:spPr>
          <a:xfrm>
            <a:off x="6307125" y="4570872"/>
            <a:ext cx="4744616" cy="523220"/>
          </a:xfrm>
          <a:prstGeom prst="rect">
            <a:avLst/>
          </a:prstGeom>
        </p:spPr>
        <p:txBody>
          <a:bodyPr wrap="square">
            <a:spAutoFit/>
          </a:bodyPr>
          <a:lstStyle/>
          <a:p>
            <a:r>
              <a:rPr lang="en-US" altLang="zh-CN"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KES</a:t>
            </a:r>
            <a:r>
              <a:rPr lang="zh-CN" altLang="en-US"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网络资源共享服务系统</a:t>
            </a:r>
            <a:endPar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nvGrpSpPr>
          <p:cNvPr id="45" name="组合 44"/>
          <p:cNvGrpSpPr/>
          <p:nvPr/>
        </p:nvGrpSpPr>
        <p:grpSpPr>
          <a:xfrm>
            <a:off x="5067470" y="1370382"/>
            <a:ext cx="1002056" cy="4009262"/>
            <a:chOff x="5859749" y="923342"/>
            <a:chExt cx="1002056" cy="4009262"/>
          </a:xfrm>
        </p:grpSpPr>
        <p:sp>
          <p:nvSpPr>
            <p:cNvPr id="46" name="弧形 45"/>
            <p:cNvSpPr/>
            <p:nvPr/>
          </p:nvSpPr>
          <p:spPr>
            <a:xfrm>
              <a:off x="5859749" y="923342"/>
              <a:ext cx="1002055" cy="1002054"/>
            </a:xfrm>
            <a:prstGeom prst="arc">
              <a:avLst>
                <a:gd name="adj1" fmla="val 16200000"/>
                <a:gd name="adj2" fmla="val 5356559"/>
              </a:avLst>
            </a:prstGeom>
            <a:noFill/>
            <a:ln w="9525">
              <a:solidFill>
                <a:schemeClr val="accent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弧形 46"/>
            <p:cNvSpPr/>
            <p:nvPr/>
          </p:nvSpPr>
          <p:spPr>
            <a:xfrm flipH="1">
              <a:off x="5859750" y="1925745"/>
              <a:ext cx="1002055" cy="1002054"/>
            </a:xfrm>
            <a:prstGeom prst="arc">
              <a:avLst>
                <a:gd name="adj1" fmla="val 16169364"/>
                <a:gd name="adj2" fmla="val 5281886"/>
              </a:avLst>
            </a:prstGeom>
            <a:noFill/>
            <a:ln w="9525">
              <a:solidFill>
                <a:schemeClr val="accent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弧形 47"/>
            <p:cNvSpPr/>
            <p:nvPr/>
          </p:nvSpPr>
          <p:spPr>
            <a:xfrm>
              <a:off x="5859749" y="2928147"/>
              <a:ext cx="1002055" cy="1002054"/>
            </a:xfrm>
            <a:prstGeom prst="arc">
              <a:avLst>
                <a:gd name="adj1" fmla="val 16072548"/>
                <a:gd name="adj2" fmla="val 5356559"/>
              </a:avLst>
            </a:prstGeom>
            <a:noFill/>
            <a:ln w="9525">
              <a:solidFill>
                <a:schemeClr val="accent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弧形 48"/>
            <p:cNvSpPr/>
            <p:nvPr/>
          </p:nvSpPr>
          <p:spPr>
            <a:xfrm flipH="1">
              <a:off x="5859750" y="3930550"/>
              <a:ext cx="1002055" cy="1002054"/>
            </a:xfrm>
            <a:prstGeom prst="arc">
              <a:avLst>
                <a:gd name="adj1" fmla="val 16152732"/>
                <a:gd name="adj2" fmla="val 5201936"/>
              </a:avLst>
            </a:prstGeom>
            <a:noFill/>
            <a:ln w="9525">
              <a:solidFill>
                <a:schemeClr val="accent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5"/>
          <p:cNvGrpSpPr/>
          <p:nvPr/>
        </p:nvGrpSpPr>
        <p:grpSpPr>
          <a:xfrm>
            <a:off x="5189236" y="1488552"/>
            <a:ext cx="764314" cy="764314"/>
            <a:chOff x="6118357" y="1041512"/>
            <a:chExt cx="764314" cy="764314"/>
          </a:xfrm>
        </p:grpSpPr>
        <p:sp>
          <p:nvSpPr>
            <p:cNvPr id="56" name="椭圆 55"/>
            <p:cNvSpPr/>
            <p:nvPr/>
          </p:nvSpPr>
          <p:spPr>
            <a:xfrm flipH="1">
              <a:off x="6118357" y="1041512"/>
              <a:ext cx="764314" cy="7643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TextBox 4"/>
            <p:cNvSpPr txBox="1"/>
            <p:nvPr/>
          </p:nvSpPr>
          <p:spPr>
            <a:xfrm>
              <a:off x="6169473" y="1192837"/>
              <a:ext cx="662082" cy="461665"/>
            </a:xfrm>
            <a:prstGeom prst="rect">
              <a:avLst/>
            </a:prstGeom>
            <a:noFill/>
          </p:spPr>
          <p:txBody>
            <a:bodyPr wrap="square" rtlCol="0" anchor="ctr">
              <a:spAutoFit/>
            </a:bodyPr>
            <a:lstStyle/>
            <a:p>
              <a:pPr algn="ctr"/>
              <a:r>
                <a:rPr lang="en-US" altLang="zh-CN"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rPr>
                <a:t>01</a:t>
              </a:r>
              <a:endParaRPr lang="zh-CN" altLang="en-US"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grpSp>
        <p:nvGrpSpPr>
          <p:cNvPr id="7" name="组合 6"/>
          <p:cNvGrpSpPr/>
          <p:nvPr/>
        </p:nvGrpSpPr>
        <p:grpSpPr>
          <a:xfrm>
            <a:off x="5195833" y="2491653"/>
            <a:ext cx="764314" cy="764314"/>
            <a:chOff x="6118357" y="2044613"/>
            <a:chExt cx="764314" cy="764314"/>
          </a:xfrm>
        </p:grpSpPr>
        <p:sp>
          <p:nvSpPr>
            <p:cNvPr id="62" name="椭圆 61"/>
            <p:cNvSpPr/>
            <p:nvPr/>
          </p:nvSpPr>
          <p:spPr>
            <a:xfrm flipH="1">
              <a:off x="6118357" y="2044613"/>
              <a:ext cx="764314" cy="7643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 name="TextBox 4"/>
            <p:cNvSpPr txBox="1"/>
            <p:nvPr/>
          </p:nvSpPr>
          <p:spPr>
            <a:xfrm>
              <a:off x="6169473" y="2195938"/>
              <a:ext cx="662082" cy="461665"/>
            </a:xfrm>
            <a:prstGeom prst="rect">
              <a:avLst/>
            </a:prstGeom>
            <a:noFill/>
          </p:spPr>
          <p:txBody>
            <a:bodyPr wrap="square" rtlCol="0" anchor="ctr">
              <a:spAutoFit/>
            </a:bodyPr>
            <a:lstStyle/>
            <a:p>
              <a:pPr algn="ctr"/>
              <a:r>
                <a:rPr lang="en-US" altLang="zh-CN"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rPr>
                <a:t>02</a:t>
              </a:r>
              <a:endParaRPr lang="zh-CN" altLang="en-US"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grpSp>
        <p:nvGrpSpPr>
          <p:cNvPr id="26" name="组合 25"/>
          <p:cNvGrpSpPr/>
          <p:nvPr/>
        </p:nvGrpSpPr>
        <p:grpSpPr>
          <a:xfrm>
            <a:off x="5176084" y="3494260"/>
            <a:ext cx="764314" cy="764314"/>
            <a:chOff x="6118357" y="3027486"/>
            <a:chExt cx="764314" cy="764314"/>
          </a:xfrm>
        </p:grpSpPr>
        <p:sp>
          <p:nvSpPr>
            <p:cNvPr id="68" name="椭圆 67"/>
            <p:cNvSpPr/>
            <p:nvPr/>
          </p:nvSpPr>
          <p:spPr>
            <a:xfrm flipH="1">
              <a:off x="6118357" y="3027486"/>
              <a:ext cx="764314" cy="7643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6" name="TextBox 4"/>
            <p:cNvSpPr txBox="1"/>
            <p:nvPr/>
          </p:nvSpPr>
          <p:spPr>
            <a:xfrm>
              <a:off x="6169473" y="3178811"/>
              <a:ext cx="662082" cy="461665"/>
            </a:xfrm>
            <a:prstGeom prst="rect">
              <a:avLst/>
            </a:prstGeom>
            <a:noFill/>
          </p:spPr>
          <p:txBody>
            <a:bodyPr wrap="square" rtlCol="0" anchor="ctr">
              <a:spAutoFit/>
            </a:bodyPr>
            <a:lstStyle/>
            <a:p>
              <a:pPr algn="ctr"/>
              <a:r>
                <a:rPr lang="en-US" altLang="zh-CN"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rPr>
                <a:t>03</a:t>
              </a:r>
              <a:endParaRPr lang="zh-CN" altLang="en-US"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grpSp>
        <p:nvGrpSpPr>
          <p:cNvPr id="27" name="组合 26"/>
          <p:cNvGrpSpPr/>
          <p:nvPr/>
        </p:nvGrpSpPr>
        <p:grpSpPr>
          <a:xfrm>
            <a:off x="5195826" y="4495551"/>
            <a:ext cx="764314" cy="764314"/>
            <a:chOff x="6118357" y="4048511"/>
            <a:chExt cx="764314" cy="764314"/>
          </a:xfrm>
        </p:grpSpPr>
        <p:sp>
          <p:nvSpPr>
            <p:cNvPr id="74" name="椭圆 73"/>
            <p:cNvSpPr/>
            <p:nvPr/>
          </p:nvSpPr>
          <p:spPr>
            <a:xfrm flipH="1">
              <a:off x="6118357" y="4048511"/>
              <a:ext cx="764314" cy="7643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2" name="TextBox 4"/>
            <p:cNvSpPr txBox="1"/>
            <p:nvPr/>
          </p:nvSpPr>
          <p:spPr>
            <a:xfrm>
              <a:off x="6169473" y="4199836"/>
              <a:ext cx="662082" cy="461665"/>
            </a:xfrm>
            <a:prstGeom prst="rect">
              <a:avLst/>
            </a:prstGeom>
            <a:noFill/>
          </p:spPr>
          <p:txBody>
            <a:bodyPr wrap="square" rtlCol="0" anchor="ctr">
              <a:spAutoFit/>
            </a:bodyPr>
            <a:lstStyle/>
            <a:p>
              <a:pPr algn="ctr"/>
              <a:r>
                <a:rPr lang="en-US" altLang="zh-CN"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rPr>
                <a:t>04</a:t>
              </a:r>
              <a:endParaRPr lang="zh-CN" altLang="en-US" sz="24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grpSp>
        <p:nvGrpSpPr>
          <p:cNvPr id="81" name="组合 80"/>
          <p:cNvGrpSpPr/>
          <p:nvPr/>
        </p:nvGrpSpPr>
        <p:grpSpPr>
          <a:xfrm>
            <a:off x="2257886" y="2332450"/>
            <a:ext cx="2193099" cy="2193099"/>
            <a:chOff x="2257886" y="2332450"/>
            <a:chExt cx="2193099" cy="2193099"/>
          </a:xfrm>
        </p:grpSpPr>
        <p:sp>
          <p:nvSpPr>
            <p:cNvPr id="87" name="椭圆 86"/>
            <p:cNvSpPr/>
            <p:nvPr/>
          </p:nvSpPr>
          <p:spPr>
            <a:xfrm flipH="1">
              <a:off x="2257886" y="2332450"/>
              <a:ext cx="2193099" cy="21930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4" name="TextBox 34"/>
            <p:cNvSpPr txBox="1"/>
            <p:nvPr/>
          </p:nvSpPr>
          <p:spPr>
            <a:xfrm>
              <a:off x="2560789" y="2994145"/>
              <a:ext cx="1587294" cy="830997"/>
            </a:xfrm>
            <a:prstGeom prst="rect">
              <a:avLst/>
            </a:prstGeom>
            <a:noFill/>
          </p:spPr>
          <p:txBody>
            <a:bodyPr wrap="none" rtlCol="0" anchor="ctr">
              <a:spAutoFit/>
            </a:bodyPr>
            <a:lstStyle/>
            <a:p>
              <a:pPr algn="ctr"/>
              <a:r>
                <a:rPr lang="zh-CN" altLang="en-US" sz="7200" baseline="120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rPr>
                <a:t>目 录</a:t>
              </a:r>
              <a:endParaRPr lang="zh-CN" altLang="en-US" sz="7200" baseline="12000" dirty="0">
                <a:solidFill>
                  <a:srgbClr val="2D2D2D"/>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sp>
          <p:nvSpPr>
            <p:cNvPr id="85" name="TextBox 24"/>
            <p:cNvSpPr txBox="1"/>
            <p:nvPr/>
          </p:nvSpPr>
          <p:spPr>
            <a:xfrm>
              <a:off x="2631319" y="3645992"/>
              <a:ext cx="1446230" cy="379591"/>
            </a:xfrm>
            <a:prstGeom prst="rect">
              <a:avLst/>
            </a:prstGeom>
            <a:noFill/>
          </p:spPr>
          <p:txBody>
            <a:bodyPr wrap="none" rtlCol="0" anchor="ctr">
              <a:spAutoFit/>
            </a:bodyPr>
            <a:lstStyle/>
            <a:p>
              <a:pPr algn="ctr"/>
              <a:r>
                <a:rPr lang="en-US" altLang="zh-CN" sz="2800" baseline="12000" dirty="0">
                  <a:solidFill>
                    <a:srgbClr val="2D2D2D"/>
                  </a:solidFill>
                  <a:latin typeface="方正兰亭黑_GBK" panose="02000000000000000000" pitchFamily="2" charset="-122"/>
                  <a:ea typeface="方正兰亭黑_GBK" panose="02000000000000000000" pitchFamily="2" charset="-122"/>
                  <a:sym typeface="微软雅黑" panose="020B0503020204020204" pitchFamily="34" charset="-122"/>
                </a:rPr>
                <a:t>CONTENT</a:t>
              </a:r>
              <a:endParaRPr lang="zh-CN" altLang="en-US" sz="2800" baseline="12000" dirty="0">
                <a:solidFill>
                  <a:srgbClr val="2D2D2D"/>
                </a:solidFill>
                <a:latin typeface="方正兰亭黑_GBK" panose="02000000000000000000" pitchFamily="2" charset="-122"/>
                <a:ea typeface="方正兰亭黑_GBK" panose="02000000000000000000" pitchFamily="2"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47428"/>
            <a:ext cx="2547467"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a:solidFill>
                  <a:schemeClr val="accent5"/>
                </a:solidFill>
              </a:rPr>
              <a:t>系统使用方式</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a:stCxn id="9" idx="6"/>
            <a:endCxn id="21" idx="3"/>
          </p:cNvCxnSpPr>
          <p:nvPr/>
        </p:nvCxnSpPr>
        <p:spPr>
          <a:xfrm flipV="1">
            <a:off x="2839940" y="2166553"/>
            <a:ext cx="1049683" cy="1464299"/>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a:stCxn id="9" idx="6"/>
            <a:endCxn id="24" idx="2"/>
          </p:cNvCxnSpPr>
          <p:nvPr/>
        </p:nvCxnSpPr>
        <p:spPr>
          <a:xfrm>
            <a:off x="2839940" y="3630852"/>
            <a:ext cx="907719" cy="0"/>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9" idx="6"/>
            <a:endCxn id="27" idx="1"/>
          </p:cNvCxnSpPr>
          <p:nvPr/>
        </p:nvCxnSpPr>
        <p:spPr>
          <a:xfrm>
            <a:off x="2839940" y="3630852"/>
            <a:ext cx="1049683" cy="1464298"/>
          </a:xfrm>
          <a:prstGeom prst="straightConnector1">
            <a:avLst/>
          </a:prstGeom>
          <a:ln>
            <a:solidFill>
              <a:schemeClr val="accent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36433" y="2779098"/>
            <a:ext cx="1703507" cy="1703507"/>
            <a:chOff x="1136433" y="2817198"/>
            <a:chExt cx="1703507" cy="1703507"/>
          </a:xfrm>
        </p:grpSpPr>
        <p:sp>
          <p:nvSpPr>
            <p:cNvPr id="9" name="椭圆 8"/>
            <p:cNvSpPr/>
            <p:nvPr/>
          </p:nvSpPr>
          <p:spPr>
            <a:xfrm>
              <a:off x="1136433" y="2817198"/>
              <a:ext cx="1703507" cy="1703507"/>
            </a:xfrm>
            <a:prstGeom prst="ellipse">
              <a:avLst/>
            </a:prstGeom>
            <a:solidFill>
              <a:schemeClr val="accent1"/>
            </a:solidFill>
            <a:ln>
              <a:noFill/>
            </a:ln>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21"/>
            <p:cNvSpPr txBox="1">
              <a:spLocks noChangeArrowheads="1"/>
            </p:cNvSpPr>
            <p:nvPr/>
          </p:nvSpPr>
          <p:spPr bwMode="auto">
            <a:xfrm>
              <a:off x="1459459" y="3191898"/>
              <a:ext cx="1057455" cy="95410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spc="600" dirty="0" smtClean="0">
                  <a:solidFill>
                    <a:srgbClr val="2D2D2D"/>
                  </a:solidFill>
                  <a:sym typeface="微软雅黑" panose="020B0503020204020204" pitchFamily="34" charset="-122"/>
                </a:rPr>
                <a:t>使用方式</a:t>
              </a:r>
              <a:endParaRPr lang="zh-CN" altLang="en-US" sz="2800" b="1" spc="600" dirty="0">
                <a:solidFill>
                  <a:srgbClr val="2D2D2D"/>
                </a:solidFill>
                <a:sym typeface="微软雅黑" panose="020B0503020204020204" pitchFamily="34" charset="-122"/>
              </a:endParaRPr>
            </a:p>
          </p:txBody>
        </p:sp>
      </p:grpSp>
      <p:grpSp>
        <p:nvGrpSpPr>
          <p:cNvPr id="11" name="组合 10"/>
          <p:cNvGrpSpPr/>
          <p:nvPr/>
        </p:nvGrpSpPr>
        <p:grpSpPr>
          <a:xfrm>
            <a:off x="5012407" y="1320123"/>
            <a:ext cx="6176293" cy="1678736"/>
            <a:chOff x="5012407" y="1151516"/>
            <a:chExt cx="6176293" cy="1678736"/>
          </a:xfrm>
        </p:grpSpPr>
        <p:sp>
          <p:nvSpPr>
            <p:cNvPr id="12" name="文本框 11"/>
            <p:cNvSpPr txBox="1"/>
            <p:nvPr/>
          </p:nvSpPr>
          <p:spPr>
            <a:xfrm>
              <a:off x="5012407" y="1457569"/>
              <a:ext cx="6176293" cy="137268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solidFill>
                    <a:schemeClr val="accent1"/>
                  </a:solidFill>
                  <a:sym typeface="微软雅黑" panose="020B0503020204020204" pitchFamily="34" charset="-122"/>
                </a:rPr>
                <a:t>访问地址：</a:t>
              </a:r>
              <a:r>
                <a:rPr lang="en-US" altLang="zh-CN" dirty="0">
                  <a:solidFill>
                    <a:schemeClr val="accent1"/>
                  </a:solidFill>
                  <a:sym typeface="微软雅黑" panose="020B0503020204020204" pitchFamily="34" charset="-122"/>
                  <a:hlinkClick r:id="rId1"/>
                </a:rPr>
                <a:t>http://</a:t>
              </a:r>
              <a:r>
                <a:rPr lang="en-US" altLang="zh-CN" dirty="0" smtClean="0">
                  <a:solidFill>
                    <a:schemeClr val="accent1"/>
                  </a:solidFill>
                  <a:sym typeface="微软雅黑" panose="020B0503020204020204" pitchFamily="34" charset="-122"/>
                  <a:hlinkClick r:id="rId1"/>
                </a:rPr>
                <a:t>kes.kuntin.cn</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访问环境：图书馆电子阅览室、宿舍、单位家属楼</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访问控制：单位</a:t>
              </a:r>
              <a:r>
                <a:rPr lang="en-US" altLang="zh-CN" dirty="0" smtClean="0">
                  <a:solidFill>
                    <a:schemeClr val="accent1"/>
                  </a:solidFill>
                  <a:sym typeface="微软雅黑" panose="020B0503020204020204" pitchFamily="34" charset="-122"/>
                </a:rPr>
                <a:t>IP</a:t>
              </a:r>
              <a:r>
                <a:rPr lang="zh-CN" altLang="en-US" dirty="0" smtClean="0">
                  <a:solidFill>
                    <a:schemeClr val="accent1"/>
                  </a:solidFill>
                  <a:sym typeface="微软雅黑" panose="020B0503020204020204" pitchFamily="34" charset="-122"/>
                </a:rPr>
                <a:t>段范围内使用</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访问频次：当前主流访问方式</a:t>
              </a:r>
              <a:endParaRPr lang="zh-CN" altLang="en-US" dirty="0">
                <a:solidFill>
                  <a:schemeClr val="accent1"/>
                </a:solidFill>
                <a:sym typeface="微软雅黑" panose="020B0503020204020204" pitchFamily="34" charset="-122"/>
              </a:endParaRPr>
            </a:p>
          </p:txBody>
        </p:sp>
        <p:sp>
          <p:nvSpPr>
            <p:cNvPr id="13" name="文本框 21"/>
            <p:cNvSpPr txBox="1">
              <a:spLocks noChangeArrowheads="1"/>
            </p:cNvSpPr>
            <p:nvPr/>
          </p:nvSpPr>
          <p:spPr bwMode="auto">
            <a:xfrm>
              <a:off x="5012407" y="1151516"/>
              <a:ext cx="2454097"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sz="2000" b="1" spc="300" dirty="0" smtClean="0">
                  <a:solidFill>
                    <a:schemeClr val="accent1"/>
                  </a:solidFill>
                  <a:sym typeface="微软雅黑" panose="020B0503020204020204" pitchFamily="34" charset="-122"/>
                </a:rPr>
                <a:t>PC</a:t>
              </a:r>
              <a:r>
                <a:rPr lang="zh-CN" altLang="en-US" sz="2000" b="1" spc="300" dirty="0" smtClean="0">
                  <a:solidFill>
                    <a:schemeClr val="accent1"/>
                  </a:solidFill>
                  <a:sym typeface="微软雅黑" panose="020B0503020204020204" pitchFamily="34" charset="-122"/>
                </a:rPr>
                <a:t>端浏览器访问</a:t>
              </a:r>
              <a:endParaRPr lang="zh-CN" altLang="en-US" sz="2000" b="1" spc="300" dirty="0">
                <a:solidFill>
                  <a:schemeClr val="accent1"/>
                </a:solidFill>
                <a:sym typeface="微软雅黑" panose="020B0503020204020204" pitchFamily="34" charset="-122"/>
              </a:endParaRPr>
            </a:p>
          </p:txBody>
        </p:sp>
      </p:grpSp>
      <p:grpSp>
        <p:nvGrpSpPr>
          <p:cNvPr id="14" name="组合 13"/>
          <p:cNvGrpSpPr/>
          <p:nvPr/>
        </p:nvGrpSpPr>
        <p:grpSpPr>
          <a:xfrm>
            <a:off x="5012406" y="3127151"/>
            <a:ext cx="6176294" cy="1678736"/>
            <a:chOff x="5012406" y="1151516"/>
            <a:chExt cx="6176294" cy="1678736"/>
          </a:xfrm>
        </p:grpSpPr>
        <p:sp>
          <p:nvSpPr>
            <p:cNvPr id="15" name="文本框 14"/>
            <p:cNvSpPr txBox="1"/>
            <p:nvPr/>
          </p:nvSpPr>
          <p:spPr>
            <a:xfrm>
              <a:off x="5012407" y="1457569"/>
              <a:ext cx="6176293" cy="137268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1"/>
                  </a:solidFill>
                  <a:sym typeface="微软雅黑" panose="020B0503020204020204" pitchFamily="34" charset="-122"/>
                </a:rPr>
                <a:t>访问地址</a:t>
              </a:r>
              <a:r>
                <a:rPr lang="zh-CN" altLang="en-US" dirty="0" smtClean="0">
                  <a:solidFill>
                    <a:schemeClr val="accent1"/>
                  </a:solidFill>
                  <a:sym typeface="微软雅黑" panose="020B0503020204020204" pitchFamily="34" charset="-122"/>
                </a:rPr>
                <a:t>：</a:t>
              </a:r>
              <a:r>
                <a:rPr lang="en-US" altLang="zh-CN" dirty="0">
                  <a:solidFill>
                    <a:schemeClr val="accent1"/>
                  </a:solidFill>
                  <a:sym typeface="微软雅黑" panose="020B0503020204020204" pitchFamily="34" charset="-122"/>
                  <a:hlinkClick r:id="rId2"/>
                </a:rPr>
                <a:t>http://</a:t>
              </a:r>
              <a:r>
                <a:rPr lang="en-US" altLang="zh-CN" dirty="0" smtClean="0">
                  <a:solidFill>
                    <a:schemeClr val="accent1"/>
                  </a:solidFill>
                  <a:sym typeface="微软雅黑" panose="020B0503020204020204" pitchFamily="34" charset="-122"/>
                  <a:hlinkClick r:id="rId2"/>
                </a:rPr>
                <a:t>mkes.kuntin.cn</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a:t>
              </a:r>
              <a:r>
                <a:rPr lang="zh-CN" altLang="en-US" dirty="0">
                  <a:solidFill>
                    <a:schemeClr val="accent1"/>
                  </a:solidFill>
                  <a:sym typeface="微软雅黑" panose="020B0503020204020204" pitchFamily="34" charset="-122"/>
                </a:rPr>
                <a:t>环境</a:t>
              </a:r>
              <a:r>
                <a:rPr lang="zh-CN" altLang="en-US" dirty="0" smtClean="0">
                  <a:solidFill>
                    <a:schemeClr val="accent1"/>
                  </a:solidFill>
                  <a:sym typeface="微软雅黑" panose="020B0503020204020204" pitchFamily="34" charset="-122"/>
                </a:rPr>
                <a:t>：单位内任何可连接单位</a:t>
              </a:r>
              <a:r>
                <a:rPr lang="en-US" altLang="zh-CN" dirty="0" smtClean="0">
                  <a:solidFill>
                    <a:schemeClr val="accent1"/>
                  </a:solidFill>
                  <a:sym typeface="微软雅黑" panose="020B0503020204020204" pitchFamily="34" charset="-122"/>
                </a:rPr>
                <a:t>WIFI</a:t>
              </a:r>
              <a:r>
                <a:rPr lang="zh-CN" altLang="en-US" dirty="0" smtClean="0">
                  <a:solidFill>
                    <a:schemeClr val="accent1"/>
                  </a:solidFill>
                  <a:sym typeface="微软雅黑" panose="020B0503020204020204" pitchFamily="34" charset="-122"/>
                </a:rPr>
                <a:t>的地方</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a:t>
              </a:r>
              <a:r>
                <a:rPr lang="zh-CN" altLang="en-US" dirty="0">
                  <a:solidFill>
                    <a:schemeClr val="accent1"/>
                  </a:solidFill>
                  <a:sym typeface="微软雅黑" panose="020B0503020204020204" pitchFamily="34" charset="-122"/>
                </a:rPr>
                <a:t>控制：单位</a:t>
              </a:r>
              <a:r>
                <a:rPr lang="en-US" altLang="zh-CN" dirty="0">
                  <a:solidFill>
                    <a:schemeClr val="accent1"/>
                  </a:solidFill>
                  <a:sym typeface="微软雅黑" panose="020B0503020204020204" pitchFamily="34" charset="-122"/>
                </a:rPr>
                <a:t>IP</a:t>
              </a:r>
              <a:r>
                <a:rPr lang="zh-CN" altLang="en-US" dirty="0">
                  <a:solidFill>
                    <a:schemeClr val="accent1"/>
                  </a:solidFill>
                  <a:sym typeface="微软雅黑" panose="020B0503020204020204" pitchFamily="34" charset="-122"/>
                </a:rPr>
                <a:t>段范围内使用</a:t>
              </a:r>
              <a:endParaRPr lang="en-US" altLang="zh-CN" dirty="0">
                <a:solidFill>
                  <a:schemeClr val="accent1"/>
                </a:solidFill>
                <a:sym typeface="微软雅黑" panose="020B0503020204020204" pitchFamily="34" charset="-122"/>
              </a:endParaRPr>
            </a:p>
            <a:p>
              <a:r>
                <a:rPr lang="zh-CN" altLang="en-US" dirty="0">
                  <a:solidFill>
                    <a:schemeClr val="accent1"/>
                  </a:solidFill>
                  <a:sym typeface="微软雅黑" panose="020B0503020204020204" pitchFamily="34" charset="-122"/>
                </a:rPr>
                <a:t>访问频次：</a:t>
              </a:r>
              <a:r>
                <a:rPr lang="zh-CN" altLang="en-US" dirty="0" smtClean="0">
                  <a:solidFill>
                    <a:schemeClr val="accent1"/>
                  </a:solidFill>
                  <a:sym typeface="微软雅黑" panose="020B0503020204020204" pitchFamily="34" charset="-122"/>
                </a:rPr>
                <a:t>当前辅助访问</a:t>
              </a:r>
              <a:r>
                <a:rPr lang="zh-CN" altLang="en-US" dirty="0">
                  <a:solidFill>
                    <a:schemeClr val="accent1"/>
                  </a:solidFill>
                  <a:sym typeface="微软雅黑" panose="020B0503020204020204" pitchFamily="34" charset="-122"/>
                </a:rPr>
                <a:t>方式</a:t>
              </a:r>
              <a:endParaRPr lang="zh-CN" altLang="en-US" dirty="0">
                <a:solidFill>
                  <a:schemeClr val="accent1"/>
                </a:solidFill>
                <a:sym typeface="微软雅黑" panose="020B0503020204020204" pitchFamily="34" charset="-122"/>
              </a:endParaRPr>
            </a:p>
          </p:txBody>
        </p:sp>
        <p:sp>
          <p:nvSpPr>
            <p:cNvPr id="16" name="文本框 21"/>
            <p:cNvSpPr txBox="1">
              <a:spLocks noChangeArrowheads="1"/>
            </p:cNvSpPr>
            <p:nvPr/>
          </p:nvSpPr>
          <p:spPr bwMode="auto">
            <a:xfrm>
              <a:off x="5012406" y="1151516"/>
              <a:ext cx="2526459"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smtClean="0">
                  <a:solidFill>
                    <a:schemeClr val="accent1"/>
                  </a:solidFill>
                  <a:sym typeface="微软雅黑" panose="020B0503020204020204" pitchFamily="34" charset="-122"/>
                </a:rPr>
                <a:t>移动版浏览器访问</a:t>
              </a:r>
              <a:endParaRPr lang="zh-CN" altLang="en-US" sz="2000" b="1" spc="300" dirty="0">
                <a:solidFill>
                  <a:schemeClr val="accent1"/>
                </a:solidFill>
                <a:sym typeface="微软雅黑" panose="020B0503020204020204" pitchFamily="34" charset="-122"/>
              </a:endParaRPr>
            </a:p>
          </p:txBody>
        </p:sp>
      </p:grpSp>
      <p:grpSp>
        <p:nvGrpSpPr>
          <p:cNvPr id="17" name="组合 16"/>
          <p:cNvGrpSpPr/>
          <p:nvPr/>
        </p:nvGrpSpPr>
        <p:grpSpPr>
          <a:xfrm>
            <a:off x="5012407" y="4934180"/>
            <a:ext cx="6447196" cy="1678736"/>
            <a:chOff x="5012407" y="1151516"/>
            <a:chExt cx="6447196" cy="1678736"/>
          </a:xfrm>
        </p:grpSpPr>
        <p:sp>
          <p:nvSpPr>
            <p:cNvPr id="18" name="文本框 17"/>
            <p:cNvSpPr txBox="1"/>
            <p:nvPr/>
          </p:nvSpPr>
          <p:spPr>
            <a:xfrm>
              <a:off x="5012407" y="1457569"/>
              <a:ext cx="6447196" cy="137268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solidFill>
                    <a:schemeClr val="accent1"/>
                  </a:solidFill>
                  <a:sym typeface="微软雅黑" panose="020B0503020204020204" pitchFamily="34" charset="-122"/>
                </a:rPr>
                <a:t>下载地址：</a:t>
              </a:r>
              <a:r>
                <a:rPr lang="en-US" altLang="zh-CN" dirty="0">
                  <a:solidFill>
                    <a:schemeClr val="accent1"/>
                  </a:solidFill>
                  <a:sym typeface="微软雅黑" panose="020B0503020204020204" pitchFamily="34" charset="-122"/>
                  <a:hlinkClick r:id="rId3"/>
                </a:rPr>
                <a:t>http://kes.kuntin.cn/app</a:t>
              </a:r>
              <a:r>
                <a:rPr lang="en-US" altLang="zh-CN" dirty="0" smtClean="0">
                  <a:solidFill>
                    <a:schemeClr val="accent1"/>
                  </a:solidFill>
                  <a:sym typeface="微软雅黑" panose="020B0503020204020204" pitchFamily="34" charset="-122"/>
                  <a:hlinkClick r:id="rId3"/>
                </a:rPr>
                <a:t>/</a:t>
              </a:r>
              <a:r>
                <a:rPr lang="en-US" altLang="zh-CN" dirty="0" smtClean="0">
                  <a:solidFill>
                    <a:schemeClr val="accent1"/>
                  </a:solidFill>
                  <a:sym typeface="微软雅黑" panose="020B0503020204020204" pitchFamily="34" charset="-122"/>
                </a:rPr>
                <a:t> </a:t>
              </a:r>
              <a:r>
                <a:rPr lang="zh-CN" altLang="en-US" dirty="0" smtClean="0">
                  <a:solidFill>
                    <a:schemeClr val="accent1"/>
                  </a:solidFill>
                  <a:sym typeface="微软雅黑" panose="020B0503020204020204" pitchFamily="34" charset="-122"/>
                </a:rPr>
                <a:t>、苹果商店</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a:t>
              </a:r>
              <a:r>
                <a:rPr lang="zh-CN" altLang="en-US" dirty="0">
                  <a:solidFill>
                    <a:schemeClr val="accent1"/>
                  </a:solidFill>
                  <a:sym typeface="微软雅黑" panose="020B0503020204020204" pitchFamily="34" charset="-122"/>
                </a:rPr>
                <a:t>环境</a:t>
              </a:r>
              <a:r>
                <a:rPr lang="zh-CN" altLang="en-US" dirty="0" smtClean="0">
                  <a:solidFill>
                    <a:schemeClr val="accent1"/>
                  </a:solidFill>
                  <a:sym typeface="微软雅黑" panose="020B0503020204020204" pitchFamily="34" charset="-122"/>
                </a:rPr>
                <a:t>：</a:t>
              </a:r>
              <a:r>
                <a:rPr lang="zh-CN" altLang="en-US" dirty="0">
                  <a:solidFill>
                    <a:schemeClr val="accent1"/>
                  </a:solidFill>
                  <a:sym typeface="微软雅黑" panose="020B0503020204020204" pitchFamily="34" charset="-122"/>
                </a:rPr>
                <a:t>单位内任何可连接单位</a:t>
              </a:r>
              <a:r>
                <a:rPr lang="en-US" altLang="zh-CN" dirty="0">
                  <a:solidFill>
                    <a:schemeClr val="accent1"/>
                  </a:solidFill>
                  <a:sym typeface="微软雅黑" panose="020B0503020204020204" pitchFamily="34" charset="-122"/>
                </a:rPr>
                <a:t>WIFI</a:t>
              </a:r>
              <a:r>
                <a:rPr lang="zh-CN" altLang="en-US" dirty="0">
                  <a:solidFill>
                    <a:schemeClr val="accent1"/>
                  </a:solidFill>
                  <a:sym typeface="微软雅黑" panose="020B0503020204020204" pitchFamily="34" charset="-122"/>
                </a:rPr>
                <a:t>的</a:t>
              </a:r>
              <a:r>
                <a:rPr lang="zh-CN" altLang="en-US" dirty="0" smtClean="0">
                  <a:solidFill>
                    <a:schemeClr val="accent1"/>
                  </a:solidFill>
                  <a:sym typeface="微软雅黑" panose="020B0503020204020204" pitchFamily="34" charset="-122"/>
                </a:rPr>
                <a:t>地方</a:t>
              </a:r>
              <a:endParaRPr lang="en-US" altLang="zh-CN" dirty="0" smtClean="0">
                <a:solidFill>
                  <a:schemeClr val="accent1"/>
                </a:solidFill>
                <a:sym typeface="微软雅黑" panose="020B0503020204020204" pitchFamily="34" charset="-122"/>
              </a:endParaRPr>
            </a:p>
            <a:p>
              <a:r>
                <a:rPr lang="zh-CN" altLang="en-US" dirty="0" smtClean="0">
                  <a:solidFill>
                    <a:schemeClr val="accent1"/>
                  </a:solidFill>
                  <a:sym typeface="微软雅黑" panose="020B0503020204020204" pitchFamily="34" charset="-122"/>
                </a:rPr>
                <a:t>访问</a:t>
              </a:r>
              <a:r>
                <a:rPr lang="zh-CN" altLang="en-US" dirty="0">
                  <a:solidFill>
                    <a:schemeClr val="accent1"/>
                  </a:solidFill>
                  <a:sym typeface="微软雅黑" panose="020B0503020204020204" pitchFamily="34" charset="-122"/>
                </a:rPr>
                <a:t>控制：单位</a:t>
              </a:r>
              <a:r>
                <a:rPr lang="en-US" altLang="zh-CN" dirty="0">
                  <a:solidFill>
                    <a:schemeClr val="accent1"/>
                  </a:solidFill>
                  <a:sym typeface="微软雅黑" panose="020B0503020204020204" pitchFamily="34" charset="-122"/>
                </a:rPr>
                <a:t>IP</a:t>
              </a:r>
              <a:r>
                <a:rPr lang="zh-CN" altLang="en-US" dirty="0">
                  <a:solidFill>
                    <a:schemeClr val="accent1"/>
                  </a:solidFill>
                  <a:sym typeface="微软雅黑" panose="020B0503020204020204" pitchFamily="34" charset="-122"/>
                </a:rPr>
                <a:t>段范围内</a:t>
              </a:r>
              <a:r>
                <a:rPr lang="zh-CN" altLang="en-US" dirty="0" smtClean="0">
                  <a:solidFill>
                    <a:schemeClr val="accent1"/>
                  </a:solidFill>
                  <a:sym typeface="微软雅黑" panose="020B0503020204020204" pitchFamily="34" charset="-122"/>
                </a:rPr>
                <a:t>使用，单位外暂未开放个人用户注册使用</a:t>
              </a:r>
              <a:endParaRPr lang="en-US" altLang="zh-CN" dirty="0">
                <a:solidFill>
                  <a:schemeClr val="accent1"/>
                </a:solidFill>
                <a:sym typeface="微软雅黑" panose="020B0503020204020204" pitchFamily="34" charset="-122"/>
              </a:endParaRPr>
            </a:p>
            <a:p>
              <a:r>
                <a:rPr lang="zh-CN" altLang="en-US" dirty="0">
                  <a:solidFill>
                    <a:schemeClr val="accent1"/>
                  </a:solidFill>
                  <a:sym typeface="微软雅黑" panose="020B0503020204020204" pitchFamily="34" charset="-122"/>
                </a:rPr>
                <a:t>访问频次：当前辅助访问方式</a:t>
              </a:r>
              <a:endParaRPr lang="zh-CN" altLang="en-US" dirty="0">
                <a:solidFill>
                  <a:schemeClr val="accent1"/>
                </a:solidFill>
                <a:sym typeface="微软雅黑" panose="020B0503020204020204" pitchFamily="34" charset="-122"/>
              </a:endParaRPr>
            </a:p>
          </p:txBody>
        </p:sp>
        <p:sp>
          <p:nvSpPr>
            <p:cNvPr id="19" name="文本框 21"/>
            <p:cNvSpPr txBox="1">
              <a:spLocks noChangeArrowheads="1"/>
            </p:cNvSpPr>
            <p:nvPr/>
          </p:nvSpPr>
          <p:spPr bwMode="auto">
            <a:xfrm>
              <a:off x="5012407" y="1151516"/>
              <a:ext cx="2289636"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1"/>
                  </a:solidFill>
                  <a:sym typeface="微软雅黑" panose="020B0503020204020204" pitchFamily="34" charset="-122"/>
                </a:rPr>
                <a:t>手机</a:t>
              </a:r>
              <a:r>
                <a:rPr lang="en-US" altLang="zh-CN" sz="2000" b="1" spc="300" dirty="0" smtClean="0">
                  <a:solidFill>
                    <a:schemeClr val="accent1"/>
                  </a:solidFill>
                  <a:sym typeface="微软雅黑" panose="020B0503020204020204" pitchFamily="34" charset="-122"/>
                </a:rPr>
                <a:t>APP</a:t>
              </a:r>
              <a:r>
                <a:rPr lang="zh-CN" altLang="en-US" sz="2000" b="1" spc="300" dirty="0" smtClean="0">
                  <a:solidFill>
                    <a:schemeClr val="accent1"/>
                  </a:solidFill>
                  <a:sym typeface="微软雅黑" panose="020B0503020204020204" pitchFamily="34" charset="-122"/>
                </a:rPr>
                <a:t>访问</a:t>
              </a:r>
              <a:endParaRPr lang="en-US" altLang="zh-CN" sz="2000" b="1" spc="300" dirty="0">
                <a:solidFill>
                  <a:schemeClr val="accent1"/>
                </a:solidFill>
                <a:sym typeface="微软雅黑" panose="020B0503020204020204" pitchFamily="34" charset="-122"/>
              </a:endParaRPr>
            </a:p>
          </p:txBody>
        </p:sp>
      </p:grpSp>
      <p:sp>
        <p:nvSpPr>
          <p:cNvPr id="21" name="椭圆 20"/>
          <p:cNvSpPr/>
          <p:nvPr/>
        </p:nvSpPr>
        <p:spPr>
          <a:xfrm>
            <a:off x="3747659" y="1339129"/>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a:off x="3747659" y="3146158"/>
            <a:ext cx="969388" cy="969388"/>
            <a:chOff x="3747659" y="3146158"/>
            <a:chExt cx="969388" cy="969388"/>
          </a:xfrm>
        </p:grpSpPr>
        <p:sp>
          <p:nvSpPr>
            <p:cNvPr id="24" name="椭圆 23"/>
            <p:cNvSpPr/>
            <p:nvPr/>
          </p:nvSpPr>
          <p:spPr>
            <a:xfrm>
              <a:off x="3747659" y="3146158"/>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KSO_Shape"/>
            <p:cNvSpPr/>
            <p:nvPr/>
          </p:nvSpPr>
          <p:spPr bwMode="auto">
            <a:xfrm>
              <a:off x="3947281" y="3417524"/>
              <a:ext cx="570144" cy="42665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2D2D2D"/>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6" name="组合 25"/>
          <p:cNvGrpSpPr/>
          <p:nvPr/>
        </p:nvGrpSpPr>
        <p:grpSpPr>
          <a:xfrm>
            <a:off x="3747659" y="4953186"/>
            <a:ext cx="969388" cy="969388"/>
            <a:chOff x="3747659" y="4953186"/>
            <a:chExt cx="969388" cy="969388"/>
          </a:xfrm>
        </p:grpSpPr>
        <p:sp>
          <p:nvSpPr>
            <p:cNvPr id="27" name="椭圆 26"/>
            <p:cNvSpPr/>
            <p:nvPr/>
          </p:nvSpPr>
          <p:spPr>
            <a:xfrm>
              <a:off x="3747659" y="4953186"/>
              <a:ext cx="969388" cy="969388"/>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Freeform 48"/>
            <p:cNvSpPr>
              <a:spLocks noChangeArrowheads="1"/>
            </p:cNvSpPr>
            <p:nvPr/>
          </p:nvSpPr>
          <p:spPr bwMode="auto">
            <a:xfrm>
              <a:off x="4071754" y="5161293"/>
              <a:ext cx="321198" cy="553175"/>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rgbClr val="2D2D2D"/>
            </a:solidFill>
            <a:ln>
              <a:noFill/>
            </a:ln>
          </p:spPr>
          <p:txBody>
            <a:bodyPr wrap="none" lIns="45720" tIns="22860" rIns="45720" bIns="22860" anchor="ctr"/>
            <a:lstStyle/>
            <a:p>
              <a:endParaRPr lang="en-US">
                <a:latin typeface="Roboto Light"/>
              </a:endParaRPr>
            </a:p>
          </p:txBody>
        </p:sp>
      </p:grpSp>
      <p:grpSp>
        <p:nvGrpSpPr>
          <p:cNvPr id="29" name="组合 28"/>
          <p:cNvGrpSpPr/>
          <p:nvPr/>
        </p:nvGrpSpPr>
        <p:grpSpPr>
          <a:xfrm>
            <a:off x="3947616" y="1611262"/>
            <a:ext cx="569473" cy="381168"/>
            <a:chOff x="1074000" y="2818566"/>
            <a:chExt cx="569473" cy="381168"/>
          </a:xfrm>
          <a:solidFill>
            <a:schemeClr val="tx1"/>
          </a:solidFill>
        </p:grpSpPr>
        <p:sp>
          <p:nvSpPr>
            <p:cNvPr id="30" name="Freeform 164"/>
            <p:cNvSpPr>
              <a:spLocks noEditPoints="1"/>
            </p:cNvSpPr>
            <p:nvPr/>
          </p:nvSpPr>
          <p:spPr bwMode="auto">
            <a:xfrm>
              <a:off x="1074000" y="2818566"/>
              <a:ext cx="157934" cy="381167"/>
            </a:xfrm>
            <a:custGeom>
              <a:avLst/>
              <a:gdLst>
                <a:gd name="T0" fmla="*/ 40322500 w 52"/>
                <a:gd name="T1" fmla="*/ 0 h 126"/>
                <a:gd name="T2" fmla="*/ 0 w 52"/>
                <a:gd name="T3" fmla="*/ 1210091145 h 126"/>
                <a:gd name="T4" fmla="*/ 483870000 w 52"/>
                <a:gd name="T5" fmla="*/ 1260094964 h 126"/>
                <a:gd name="T6" fmla="*/ 524192500 w 52"/>
                <a:gd name="T7" fmla="*/ 50003819 h 126"/>
                <a:gd name="T8" fmla="*/ 483870000 w 52"/>
                <a:gd name="T9" fmla="*/ 1170086825 h 126"/>
                <a:gd name="T10" fmla="*/ 90725625 w 52"/>
                <a:gd name="T11" fmla="*/ 1220090644 h 126"/>
                <a:gd name="T12" fmla="*/ 40322500 w 52"/>
                <a:gd name="T13" fmla="*/ 820063258 h 126"/>
                <a:gd name="T14" fmla="*/ 90725625 w 52"/>
                <a:gd name="T15" fmla="*/ 1200091646 h 126"/>
                <a:gd name="T16" fmla="*/ 453628125 w 52"/>
                <a:gd name="T17" fmla="*/ 1170086825 h 126"/>
                <a:gd name="T18" fmla="*/ 483870000 w 52"/>
                <a:gd name="T19" fmla="*/ 1170086825 h 126"/>
                <a:gd name="T20" fmla="*/ 383063750 w 52"/>
                <a:gd name="T21" fmla="*/ 330024570 h 126"/>
                <a:gd name="T22" fmla="*/ 423386250 w 52"/>
                <a:gd name="T23" fmla="*/ 410030048 h 126"/>
                <a:gd name="T24" fmla="*/ 141128750 w 52"/>
                <a:gd name="T25" fmla="*/ 450034367 h 126"/>
                <a:gd name="T26" fmla="*/ 100806250 w 52"/>
                <a:gd name="T27" fmla="*/ 360026229 h 126"/>
                <a:gd name="T28" fmla="*/ 100806250 w 52"/>
                <a:gd name="T29" fmla="*/ 250019093 h 126"/>
                <a:gd name="T30" fmla="*/ 141128750 w 52"/>
                <a:gd name="T31" fmla="*/ 160010955 h 126"/>
                <a:gd name="T32" fmla="*/ 423386250 w 52"/>
                <a:gd name="T33" fmla="*/ 200015274 h 126"/>
                <a:gd name="T34" fmla="*/ 383063750 w 52"/>
                <a:gd name="T35" fmla="*/ 280020752 h 126"/>
                <a:gd name="T36" fmla="*/ 100806250 w 52"/>
                <a:gd name="T37" fmla="*/ 250019093 h 126"/>
                <a:gd name="T38" fmla="*/ 171370625 w 52"/>
                <a:gd name="T39" fmla="*/ 820063258 h 126"/>
                <a:gd name="T40" fmla="*/ 342741250 w 52"/>
                <a:gd name="T41" fmla="*/ 820063258 h 126"/>
                <a:gd name="T42" fmla="*/ 302418750 w 52"/>
                <a:gd name="T43" fmla="*/ 1020075370 h 126"/>
                <a:gd name="T44" fmla="*/ 221773750 w 52"/>
                <a:gd name="T45" fmla="*/ 1020075370 h 126"/>
                <a:gd name="T46" fmla="*/ 302418750 w 52"/>
                <a:gd name="T47" fmla="*/ 1020075370 h 126"/>
                <a:gd name="T48" fmla="*/ 201612500 w 52"/>
                <a:gd name="T49" fmla="*/ 570044165 h 126"/>
                <a:gd name="T50" fmla="*/ 383063750 w 52"/>
                <a:gd name="T51" fmla="*/ 550042005 h 126"/>
                <a:gd name="T52" fmla="*/ 383063750 w 52"/>
                <a:gd name="T53" fmla="*/ 590043162 h 126"/>
                <a:gd name="T54" fmla="*/ 483870000 w 52"/>
                <a:gd name="T55" fmla="*/ 440031706 h 126"/>
                <a:gd name="T56" fmla="*/ 433466875 w 52"/>
                <a:gd name="T57" fmla="*/ 60003317 h 126"/>
                <a:gd name="T58" fmla="*/ 70564375 w 52"/>
                <a:gd name="T59" fmla="*/ 80005477 h 126"/>
                <a:gd name="T60" fmla="*/ 40322500 w 52"/>
                <a:gd name="T61" fmla="*/ 80005477 h 126"/>
                <a:gd name="T62" fmla="*/ 433466875 w 52"/>
                <a:gd name="T63" fmla="*/ 40004320 h 126"/>
                <a:gd name="T64" fmla="*/ 483870000 w 52"/>
                <a:gd name="T65" fmla="*/ 440031706 h 126"/>
                <a:gd name="T66" fmla="*/ 322580000 w 52"/>
                <a:gd name="T67" fmla="*/ 280020752 h 126"/>
                <a:gd name="T68" fmla="*/ 322580000 w 52"/>
                <a:gd name="T69" fmla="*/ 250019093 h 126"/>
                <a:gd name="T70" fmla="*/ 302418750 w 52"/>
                <a:gd name="T71" fmla="*/ 260018592 h 126"/>
                <a:gd name="T72" fmla="*/ 362902500 w 52"/>
                <a:gd name="T73" fmla="*/ 280020752 h 126"/>
                <a:gd name="T74" fmla="*/ 383063750 w 52"/>
                <a:gd name="T75" fmla="*/ 260018592 h 126"/>
                <a:gd name="T76" fmla="*/ 362902500 w 52"/>
                <a:gd name="T77" fmla="*/ 250019093 h 126"/>
                <a:gd name="T78" fmla="*/ 362902500 w 52"/>
                <a:gd name="T79" fmla="*/ 280020752 h 126"/>
                <a:gd name="T80" fmla="*/ 322580000 w 52"/>
                <a:gd name="T81" fmla="*/ 430032208 h 126"/>
                <a:gd name="T82" fmla="*/ 322580000 w 52"/>
                <a:gd name="T83" fmla="*/ 400030549 h 126"/>
                <a:gd name="T84" fmla="*/ 302418750 w 52"/>
                <a:gd name="T85" fmla="*/ 420032709 h 126"/>
                <a:gd name="T86" fmla="*/ 362902500 w 52"/>
                <a:gd name="T87" fmla="*/ 430032208 h 126"/>
                <a:gd name="T88" fmla="*/ 393144375 w 52"/>
                <a:gd name="T89" fmla="*/ 420032709 h 126"/>
                <a:gd name="T90" fmla="*/ 362902500 w 52"/>
                <a:gd name="T91" fmla="*/ 400030549 h 126"/>
                <a:gd name="T92" fmla="*/ 362902500 w 52"/>
                <a:gd name="T93" fmla="*/ 430032208 h 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 h="126">
                  <a:moveTo>
                    <a:pt x="48" y="0"/>
                  </a:moveTo>
                  <a:cubicBezTo>
                    <a:pt x="4" y="0"/>
                    <a:pt x="4" y="0"/>
                    <a:pt x="4" y="0"/>
                  </a:cubicBezTo>
                  <a:cubicBezTo>
                    <a:pt x="2" y="0"/>
                    <a:pt x="0" y="2"/>
                    <a:pt x="0" y="5"/>
                  </a:cubicBezTo>
                  <a:cubicBezTo>
                    <a:pt x="0" y="121"/>
                    <a:pt x="0" y="121"/>
                    <a:pt x="0" y="121"/>
                  </a:cubicBezTo>
                  <a:cubicBezTo>
                    <a:pt x="0" y="124"/>
                    <a:pt x="2" y="126"/>
                    <a:pt x="4" y="126"/>
                  </a:cubicBezTo>
                  <a:cubicBezTo>
                    <a:pt x="48" y="126"/>
                    <a:pt x="48" y="126"/>
                    <a:pt x="48" y="126"/>
                  </a:cubicBezTo>
                  <a:cubicBezTo>
                    <a:pt x="50" y="126"/>
                    <a:pt x="52" y="124"/>
                    <a:pt x="52" y="121"/>
                  </a:cubicBezTo>
                  <a:cubicBezTo>
                    <a:pt x="52" y="5"/>
                    <a:pt x="52" y="5"/>
                    <a:pt x="52" y="5"/>
                  </a:cubicBezTo>
                  <a:cubicBezTo>
                    <a:pt x="52" y="2"/>
                    <a:pt x="50" y="0"/>
                    <a:pt x="48" y="0"/>
                  </a:cubicBezTo>
                  <a:close/>
                  <a:moveTo>
                    <a:pt x="48" y="117"/>
                  </a:moveTo>
                  <a:cubicBezTo>
                    <a:pt x="48" y="120"/>
                    <a:pt x="46" y="122"/>
                    <a:pt x="43" y="122"/>
                  </a:cubicBezTo>
                  <a:cubicBezTo>
                    <a:pt x="9" y="122"/>
                    <a:pt x="9" y="122"/>
                    <a:pt x="9" y="122"/>
                  </a:cubicBezTo>
                  <a:cubicBezTo>
                    <a:pt x="6" y="122"/>
                    <a:pt x="4" y="120"/>
                    <a:pt x="4" y="117"/>
                  </a:cubicBezTo>
                  <a:cubicBezTo>
                    <a:pt x="4" y="82"/>
                    <a:pt x="4" y="82"/>
                    <a:pt x="4" y="82"/>
                  </a:cubicBezTo>
                  <a:cubicBezTo>
                    <a:pt x="7" y="117"/>
                    <a:pt x="7" y="117"/>
                    <a:pt x="7" y="117"/>
                  </a:cubicBezTo>
                  <a:cubicBezTo>
                    <a:pt x="7" y="119"/>
                    <a:pt x="8" y="120"/>
                    <a:pt x="9" y="120"/>
                  </a:cubicBezTo>
                  <a:cubicBezTo>
                    <a:pt x="43" y="120"/>
                    <a:pt x="43" y="120"/>
                    <a:pt x="43" y="120"/>
                  </a:cubicBezTo>
                  <a:cubicBezTo>
                    <a:pt x="44" y="120"/>
                    <a:pt x="45" y="119"/>
                    <a:pt x="45" y="117"/>
                  </a:cubicBezTo>
                  <a:cubicBezTo>
                    <a:pt x="48" y="82"/>
                    <a:pt x="48" y="82"/>
                    <a:pt x="48" y="82"/>
                  </a:cubicBezTo>
                  <a:lnTo>
                    <a:pt x="48" y="117"/>
                  </a:lnTo>
                  <a:close/>
                  <a:moveTo>
                    <a:pt x="14" y="33"/>
                  </a:moveTo>
                  <a:cubicBezTo>
                    <a:pt x="38" y="33"/>
                    <a:pt x="38" y="33"/>
                    <a:pt x="38" y="33"/>
                  </a:cubicBezTo>
                  <a:cubicBezTo>
                    <a:pt x="40" y="33"/>
                    <a:pt x="42" y="34"/>
                    <a:pt x="42" y="36"/>
                  </a:cubicBezTo>
                  <a:cubicBezTo>
                    <a:pt x="42" y="41"/>
                    <a:pt x="42" y="41"/>
                    <a:pt x="42" y="41"/>
                  </a:cubicBezTo>
                  <a:cubicBezTo>
                    <a:pt x="42" y="43"/>
                    <a:pt x="40" y="45"/>
                    <a:pt x="38" y="45"/>
                  </a:cubicBezTo>
                  <a:cubicBezTo>
                    <a:pt x="14" y="45"/>
                    <a:pt x="14" y="45"/>
                    <a:pt x="14" y="45"/>
                  </a:cubicBezTo>
                  <a:cubicBezTo>
                    <a:pt x="12" y="45"/>
                    <a:pt x="10" y="43"/>
                    <a:pt x="10" y="41"/>
                  </a:cubicBezTo>
                  <a:cubicBezTo>
                    <a:pt x="10" y="36"/>
                    <a:pt x="10" y="36"/>
                    <a:pt x="10" y="36"/>
                  </a:cubicBezTo>
                  <a:cubicBezTo>
                    <a:pt x="10" y="34"/>
                    <a:pt x="12" y="33"/>
                    <a:pt x="14" y="33"/>
                  </a:cubicBezTo>
                  <a:close/>
                  <a:moveTo>
                    <a:pt x="10" y="25"/>
                  </a:moveTo>
                  <a:cubicBezTo>
                    <a:pt x="10" y="20"/>
                    <a:pt x="10" y="20"/>
                    <a:pt x="10" y="20"/>
                  </a:cubicBezTo>
                  <a:cubicBezTo>
                    <a:pt x="10" y="18"/>
                    <a:pt x="12" y="16"/>
                    <a:pt x="14" y="16"/>
                  </a:cubicBezTo>
                  <a:cubicBezTo>
                    <a:pt x="38" y="16"/>
                    <a:pt x="38" y="16"/>
                    <a:pt x="38" y="16"/>
                  </a:cubicBezTo>
                  <a:cubicBezTo>
                    <a:pt x="40" y="16"/>
                    <a:pt x="42" y="18"/>
                    <a:pt x="42" y="20"/>
                  </a:cubicBezTo>
                  <a:cubicBezTo>
                    <a:pt x="42" y="25"/>
                    <a:pt x="42" y="25"/>
                    <a:pt x="42" y="25"/>
                  </a:cubicBezTo>
                  <a:cubicBezTo>
                    <a:pt x="42" y="27"/>
                    <a:pt x="40" y="28"/>
                    <a:pt x="38" y="28"/>
                  </a:cubicBezTo>
                  <a:cubicBezTo>
                    <a:pt x="14" y="28"/>
                    <a:pt x="14" y="28"/>
                    <a:pt x="14" y="28"/>
                  </a:cubicBezTo>
                  <a:cubicBezTo>
                    <a:pt x="12" y="28"/>
                    <a:pt x="10" y="27"/>
                    <a:pt x="10" y="25"/>
                  </a:cubicBezTo>
                  <a:close/>
                  <a:moveTo>
                    <a:pt x="26" y="90"/>
                  </a:moveTo>
                  <a:cubicBezTo>
                    <a:pt x="21" y="90"/>
                    <a:pt x="17" y="86"/>
                    <a:pt x="17" y="82"/>
                  </a:cubicBezTo>
                  <a:cubicBezTo>
                    <a:pt x="17" y="77"/>
                    <a:pt x="21" y="73"/>
                    <a:pt x="26" y="73"/>
                  </a:cubicBezTo>
                  <a:cubicBezTo>
                    <a:pt x="30" y="73"/>
                    <a:pt x="34" y="77"/>
                    <a:pt x="34" y="82"/>
                  </a:cubicBezTo>
                  <a:cubicBezTo>
                    <a:pt x="34" y="86"/>
                    <a:pt x="30" y="90"/>
                    <a:pt x="26" y="90"/>
                  </a:cubicBezTo>
                  <a:close/>
                  <a:moveTo>
                    <a:pt x="30" y="102"/>
                  </a:moveTo>
                  <a:cubicBezTo>
                    <a:pt x="30" y="105"/>
                    <a:pt x="28" y="106"/>
                    <a:pt x="26" y="106"/>
                  </a:cubicBezTo>
                  <a:cubicBezTo>
                    <a:pt x="24" y="106"/>
                    <a:pt x="22" y="105"/>
                    <a:pt x="22" y="102"/>
                  </a:cubicBezTo>
                  <a:cubicBezTo>
                    <a:pt x="22" y="100"/>
                    <a:pt x="24" y="98"/>
                    <a:pt x="26" y="98"/>
                  </a:cubicBezTo>
                  <a:cubicBezTo>
                    <a:pt x="28" y="98"/>
                    <a:pt x="30" y="100"/>
                    <a:pt x="30" y="102"/>
                  </a:cubicBezTo>
                  <a:close/>
                  <a:moveTo>
                    <a:pt x="22" y="59"/>
                  </a:moveTo>
                  <a:cubicBezTo>
                    <a:pt x="21" y="59"/>
                    <a:pt x="20" y="58"/>
                    <a:pt x="20" y="57"/>
                  </a:cubicBezTo>
                  <a:cubicBezTo>
                    <a:pt x="20" y="56"/>
                    <a:pt x="21" y="55"/>
                    <a:pt x="22" y="55"/>
                  </a:cubicBezTo>
                  <a:cubicBezTo>
                    <a:pt x="38" y="55"/>
                    <a:pt x="38" y="55"/>
                    <a:pt x="38" y="55"/>
                  </a:cubicBezTo>
                  <a:cubicBezTo>
                    <a:pt x="40" y="55"/>
                    <a:pt x="41" y="56"/>
                    <a:pt x="41" y="57"/>
                  </a:cubicBezTo>
                  <a:cubicBezTo>
                    <a:pt x="41" y="58"/>
                    <a:pt x="40" y="59"/>
                    <a:pt x="38" y="59"/>
                  </a:cubicBezTo>
                  <a:lnTo>
                    <a:pt x="22" y="59"/>
                  </a:lnTo>
                  <a:close/>
                  <a:moveTo>
                    <a:pt x="48" y="44"/>
                  </a:moveTo>
                  <a:cubicBezTo>
                    <a:pt x="45" y="8"/>
                    <a:pt x="45" y="8"/>
                    <a:pt x="45" y="8"/>
                  </a:cubicBezTo>
                  <a:cubicBezTo>
                    <a:pt x="45" y="7"/>
                    <a:pt x="44" y="6"/>
                    <a:pt x="43" y="6"/>
                  </a:cubicBezTo>
                  <a:cubicBezTo>
                    <a:pt x="9" y="6"/>
                    <a:pt x="9" y="6"/>
                    <a:pt x="9" y="6"/>
                  </a:cubicBezTo>
                  <a:cubicBezTo>
                    <a:pt x="8" y="6"/>
                    <a:pt x="7" y="7"/>
                    <a:pt x="7" y="8"/>
                  </a:cubicBezTo>
                  <a:cubicBezTo>
                    <a:pt x="4" y="44"/>
                    <a:pt x="4" y="44"/>
                    <a:pt x="4" y="44"/>
                  </a:cubicBezTo>
                  <a:cubicBezTo>
                    <a:pt x="4" y="8"/>
                    <a:pt x="4" y="8"/>
                    <a:pt x="4" y="8"/>
                  </a:cubicBezTo>
                  <a:cubicBezTo>
                    <a:pt x="4" y="6"/>
                    <a:pt x="6" y="4"/>
                    <a:pt x="9" y="4"/>
                  </a:cubicBezTo>
                  <a:cubicBezTo>
                    <a:pt x="43" y="4"/>
                    <a:pt x="43" y="4"/>
                    <a:pt x="43" y="4"/>
                  </a:cubicBezTo>
                  <a:cubicBezTo>
                    <a:pt x="46" y="4"/>
                    <a:pt x="48" y="6"/>
                    <a:pt x="48" y="8"/>
                  </a:cubicBezTo>
                  <a:lnTo>
                    <a:pt x="48" y="44"/>
                  </a:lnTo>
                  <a:close/>
                  <a:moveTo>
                    <a:pt x="31" y="28"/>
                  </a:moveTo>
                  <a:cubicBezTo>
                    <a:pt x="32" y="28"/>
                    <a:pt x="32" y="28"/>
                    <a:pt x="32" y="28"/>
                  </a:cubicBezTo>
                  <a:cubicBezTo>
                    <a:pt x="33" y="28"/>
                    <a:pt x="34" y="27"/>
                    <a:pt x="34" y="26"/>
                  </a:cubicBezTo>
                  <a:cubicBezTo>
                    <a:pt x="34" y="25"/>
                    <a:pt x="33" y="25"/>
                    <a:pt x="32" y="25"/>
                  </a:cubicBezTo>
                  <a:cubicBezTo>
                    <a:pt x="31" y="25"/>
                    <a:pt x="31" y="25"/>
                    <a:pt x="31" y="25"/>
                  </a:cubicBezTo>
                  <a:cubicBezTo>
                    <a:pt x="31" y="25"/>
                    <a:pt x="30" y="25"/>
                    <a:pt x="30" y="26"/>
                  </a:cubicBezTo>
                  <a:cubicBezTo>
                    <a:pt x="30" y="27"/>
                    <a:pt x="31" y="28"/>
                    <a:pt x="31" y="28"/>
                  </a:cubicBezTo>
                  <a:close/>
                  <a:moveTo>
                    <a:pt x="36" y="28"/>
                  </a:moveTo>
                  <a:cubicBezTo>
                    <a:pt x="37" y="28"/>
                    <a:pt x="37" y="28"/>
                    <a:pt x="37" y="28"/>
                  </a:cubicBezTo>
                  <a:cubicBezTo>
                    <a:pt x="38" y="28"/>
                    <a:pt x="38" y="27"/>
                    <a:pt x="38" y="26"/>
                  </a:cubicBezTo>
                  <a:cubicBezTo>
                    <a:pt x="38" y="25"/>
                    <a:pt x="38" y="25"/>
                    <a:pt x="37" y="25"/>
                  </a:cubicBezTo>
                  <a:cubicBezTo>
                    <a:pt x="36" y="25"/>
                    <a:pt x="36" y="25"/>
                    <a:pt x="36" y="25"/>
                  </a:cubicBezTo>
                  <a:cubicBezTo>
                    <a:pt x="35" y="25"/>
                    <a:pt x="35" y="25"/>
                    <a:pt x="35" y="26"/>
                  </a:cubicBezTo>
                  <a:cubicBezTo>
                    <a:pt x="35" y="27"/>
                    <a:pt x="35" y="28"/>
                    <a:pt x="36" y="28"/>
                  </a:cubicBezTo>
                  <a:close/>
                  <a:moveTo>
                    <a:pt x="32" y="43"/>
                  </a:moveTo>
                  <a:cubicBezTo>
                    <a:pt x="32" y="43"/>
                    <a:pt x="32" y="43"/>
                    <a:pt x="32" y="43"/>
                  </a:cubicBezTo>
                  <a:cubicBezTo>
                    <a:pt x="33" y="43"/>
                    <a:pt x="34" y="43"/>
                    <a:pt x="34" y="42"/>
                  </a:cubicBezTo>
                  <a:cubicBezTo>
                    <a:pt x="34" y="41"/>
                    <a:pt x="33" y="40"/>
                    <a:pt x="32" y="40"/>
                  </a:cubicBezTo>
                  <a:cubicBezTo>
                    <a:pt x="32" y="40"/>
                    <a:pt x="32" y="40"/>
                    <a:pt x="32" y="40"/>
                  </a:cubicBezTo>
                  <a:cubicBezTo>
                    <a:pt x="31" y="40"/>
                    <a:pt x="30" y="41"/>
                    <a:pt x="30" y="42"/>
                  </a:cubicBezTo>
                  <a:cubicBezTo>
                    <a:pt x="30" y="43"/>
                    <a:pt x="31" y="43"/>
                    <a:pt x="32" y="43"/>
                  </a:cubicBezTo>
                  <a:close/>
                  <a:moveTo>
                    <a:pt x="36" y="43"/>
                  </a:moveTo>
                  <a:cubicBezTo>
                    <a:pt x="37" y="43"/>
                    <a:pt x="37" y="43"/>
                    <a:pt x="37" y="43"/>
                  </a:cubicBezTo>
                  <a:cubicBezTo>
                    <a:pt x="38" y="43"/>
                    <a:pt x="39" y="43"/>
                    <a:pt x="39" y="42"/>
                  </a:cubicBezTo>
                  <a:cubicBezTo>
                    <a:pt x="39" y="41"/>
                    <a:pt x="38" y="40"/>
                    <a:pt x="37" y="40"/>
                  </a:cubicBezTo>
                  <a:cubicBezTo>
                    <a:pt x="36" y="40"/>
                    <a:pt x="36" y="40"/>
                    <a:pt x="36" y="40"/>
                  </a:cubicBezTo>
                  <a:cubicBezTo>
                    <a:pt x="36" y="40"/>
                    <a:pt x="35" y="41"/>
                    <a:pt x="35" y="42"/>
                  </a:cubicBezTo>
                  <a:cubicBezTo>
                    <a:pt x="35" y="43"/>
                    <a:pt x="36" y="43"/>
                    <a:pt x="3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65"/>
            <p:cNvSpPr/>
            <p:nvPr/>
          </p:nvSpPr>
          <p:spPr bwMode="auto">
            <a:xfrm>
              <a:off x="1301790" y="2899052"/>
              <a:ext cx="311312" cy="188306"/>
            </a:xfrm>
            <a:custGeom>
              <a:avLst/>
              <a:gdLst>
                <a:gd name="T0" fmla="*/ 588993576 w 103"/>
                <a:gd name="T1" fmla="*/ 423386250 h 62"/>
                <a:gd name="T2" fmla="*/ 0 w 103"/>
                <a:gd name="T3" fmla="*/ 604837500 h 62"/>
                <a:gd name="T4" fmla="*/ 0 w 103"/>
                <a:gd name="T5" fmla="*/ 40322500 h 62"/>
                <a:gd name="T6" fmla="*/ 39930804 w 103"/>
                <a:gd name="T7" fmla="*/ 0 h 62"/>
                <a:gd name="T8" fmla="*/ 988314254 w 103"/>
                <a:gd name="T9" fmla="*/ 0 h 62"/>
                <a:gd name="T10" fmla="*/ 1028245058 w 103"/>
                <a:gd name="T11" fmla="*/ 40322500 h 62"/>
                <a:gd name="T12" fmla="*/ 588993576 w 103"/>
                <a:gd name="T13" fmla="*/ 42338625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62">
                  <a:moveTo>
                    <a:pt x="59" y="42"/>
                  </a:moveTo>
                  <a:cubicBezTo>
                    <a:pt x="35" y="53"/>
                    <a:pt x="0" y="62"/>
                    <a:pt x="0" y="60"/>
                  </a:cubicBezTo>
                  <a:cubicBezTo>
                    <a:pt x="0" y="4"/>
                    <a:pt x="0" y="4"/>
                    <a:pt x="0" y="4"/>
                  </a:cubicBezTo>
                  <a:cubicBezTo>
                    <a:pt x="0" y="2"/>
                    <a:pt x="1" y="0"/>
                    <a:pt x="4" y="0"/>
                  </a:cubicBezTo>
                  <a:cubicBezTo>
                    <a:pt x="99" y="0"/>
                    <a:pt x="99" y="0"/>
                    <a:pt x="99" y="0"/>
                  </a:cubicBezTo>
                  <a:cubicBezTo>
                    <a:pt x="102" y="0"/>
                    <a:pt x="103" y="2"/>
                    <a:pt x="103" y="4"/>
                  </a:cubicBezTo>
                  <a:cubicBezTo>
                    <a:pt x="103" y="4"/>
                    <a:pt x="83" y="31"/>
                    <a:pt x="5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66"/>
            <p:cNvSpPr>
              <a:spLocks noEditPoints="1"/>
            </p:cNvSpPr>
            <p:nvPr/>
          </p:nvSpPr>
          <p:spPr bwMode="auto">
            <a:xfrm>
              <a:off x="1268380" y="2876273"/>
              <a:ext cx="375093" cy="250568"/>
            </a:xfrm>
            <a:custGeom>
              <a:avLst/>
              <a:gdLst>
                <a:gd name="T0" fmla="*/ 1189936594 w 124"/>
                <a:gd name="T1" fmla="*/ 0 h 83"/>
                <a:gd name="T2" fmla="*/ 49997442 w 124"/>
                <a:gd name="T3" fmla="*/ 0 h 83"/>
                <a:gd name="T4" fmla="*/ 0 w 124"/>
                <a:gd name="T5" fmla="*/ 49796433 h 83"/>
                <a:gd name="T6" fmla="*/ 0 w 124"/>
                <a:gd name="T7" fmla="*/ 786801942 h 83"/>
                <a:gd name="T8" fmla="*/ 49997442 w 124"/>
                <a:gd name="T9" fmla="*/ 826638457 h 83"/>
                <a:gd name="T10" fmla="*/ 1189936594 w 124"/>
                <a:gd name="T11" fmla="*/ 826638457 h 83"/>
                <a:gd name="T12" fmla="*/ 1239934037 w 124"/>
                <a:gd name="T13" fmla="*/ 786801942 h 83"/>
                <a:gd name="T14" fmla="*/ 1239934037 w 124"/>
                <a:gd name="T15" fmla="*/ 49796433 h 83"/>
                <a:gd name="T16" fmla="*/ 1189936594 w 124"/>
                <a:gd name="T17" fmla="*/ 0 h 83"/>
                <a:gd name="T18" fmla="*/ 1169938882 w 124"/>
                <a:gd name="T19" fmla="*/ 746962271 h 83"/>
                <a:gd name="T20" fmla="*/ 1129940296 w 124"/>
                <a:gd name="T21" fmla="*/ 786801942 h 83"/>
                <a:gd name="T22" fmla="*/ 109993740 w 124"/>
                <a:gd name="T23" fmla="*/ 786801942 h 83"/>
                <a:gd name="T24" fmla="*/ 69995154 w 124"/>
                <a:gd name="T25" fmla="*/ 746962271 h 83"/>
                <a:gd name="T26" fmla="*/ 69995154 w 124"/>
                <a:gd name="T27" fmla="*/ 89636104 h 83"/>
                <a:gd name="T28" fmla="*/ 109993740 w 124"/>
                <a:gd name="T29" fmla="*/ 49796433 h 83"/>
                <a:gd name="T30" fmla="*/ 1129940296 w 124"/>
                <a:gd name="T31" fmla="*/ 49796433 h 83"/>
                <a:gd name="T32" fmla="*/ 1169938882 w 124"/>
                <a:gd name="T33" fmla="*/ 89636104 h 83"/>
                <a:gd name="T34" fmla="*/ 1169938882 w 124"/>
                <a:gd name="T35" fmla="*/ 746962271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83">
                  <a:moveTo>
                    <a:pt x="119" y="0"/>
                  </a:moveTo>
                  <a:cubicBezTo>
                    <a:pt x="5" y="0"/>
                    <a:pt x="5" y="0"/>
                    <a:pt x="5" y="0"/>
                  </a:cubicBezTo>
                  <a:cubicBezTo>
                    <a:pt x="2" y="0"/>
                    <a:pt x="0" y="2"/>
                    <a:pt x="0" y="5"/>
                  </a:cubicBezTo>
                  <a:cubicBezTo>
                    <a:pt x="0" y="79"/>
                    <a:pt x="0" y="79"/>
                    <a:pt x="0" y="79"/>
                  </a:cubicBezTo>
                  <a:cubicBezTo>
                    <a:pt x="0" y="81"/>
                    <a:pt x="2" y="83"/>
                    <a:pt x="5" y="83"/>
                  </a:cubicBezTo>
                  <a:cubicBezTo>
                    <a:pt x="119" y="83"/>
                    <a:pt x="119" y="83"/>
                    <a:pt x="119" y="83"/>
                  </a:cubicBezTo>
                  <a:cubicBezTo>
                    <a:pt x="122" y="83"/>
                    <a:pt x="124" y="81"/>
                    <a:pt x="124" y="79"/>
                  </a:cubicBezTo>
                  <a:cubicBezTo>
                    <a:pt x="124" y="5"/>
                    <a:pt x="124" y="5"/>
                    <a:pt x="124" y="5"/>
                  </a:cubicBezTo>
                  <a:cubicBezTo>
                    <a:pt x="124" y="2"/>
                    <a:pt x="122" y="0"/>
                    <a:pt x="119" y="0"/>
                  </a:cubicBezTo>
                  <a:close/>
                  <a:moveTo>
                    <a:pt x="117" y="75"/>
                  </a:moveTo>
                  <a:cubicBezTo>
                    <a:pt x="117" y="77"/>
                    <a:pt x="115" y="79"/>
                    <a:pt x="113" y="79"/>
                  </a:cubicBezTo>
                  <a:cubicBezTo>
                    <a:pt x="11" y="79"/>
                    <a:pt x="11" y="79"/>
                    <a:pt x="11" y="79"/>
                  </a:cubicBezTo>
                  <a:cubicBezTo>
                    <a:pt x="9" y="79"/>
                    <a:pt x="7" y="77"/>
                    <a:pt x="7" y="75"/>
                  </a:cubicBezTo>
                  <a:cubicBezTo>
                    <a:pt x="7" y="9"/>
                    <a:pt x="7" y="9"/>
                    <a:pt x="7" y="9"/>
                  </a:cubicBezTo>
                  <a:cubicBezTo>
                    <a:pt x="7" y="7"/>
                    <a:pt x="9" y="5"/>
                    <a:pt x="11" y="5"/>
                  </a:cubicBezTo>
                  <a:cubicBezTo>
                    <a:pt x="113" y="5"/>
                    <a:pt x="113" y="5"/>
                    <a:pt x="113" y="5"/>
                  </a:cubicBezTo>
                  <a:cubicBezTo>
                    <a:pt x="115" y="5"/>
                    <a:pt x="117" y="7"/>
                    <a:pt x="117" y="9"/>
                  </a:cubicBezTo>
                  <a:lnTo>
                    <a:pt x="117"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167"/>
            <p:cNvSpPr>
              <a:spLocks noEditPoints="1"/>
            </p:cNvSpPr>
            <p:nvPr/>
          </p:nvSpPr>
          <p:spPr bwMode="auto">
            <a:xfrm>
              <a:off x="1353422" y="3151139"/>
              <a:ext cx="206529" cy="48595"/>
            </a:xfrm>
            <a:custGeom>
              <a:avLst/>
              <a:gdLst>
                <a:gd name="T0" fmla="*/ 342741250 w 68"/>
                <a:gd name="T1" fmla="*/ 0 h 16"/>
                <a:gd name="T2" fmla="*/ 0 w 68"/>
                <a:gd name="T3" fmla="*/ 161290000 h 16"/>
                <a:gd name="T4" fmla="*/ 685482500 w 68"/>
                <a:gd name="T5" fmla="*/ 161290000 h 16"/>
                <a:gd name="T6" fmla="*/ 342741250 w 68"/>
                <a:gd name="T7" fmla="*/ 0 h 16"/>
                <a:gd name="T8" fmla="*/ 131048125 w 68"/>
                <a:gd name="T9" fmla="*/ 141128750 h 16"/>
                <a:gd name="T10" fmla="*/ 50403125 w 68"/>
                <a:gd name="T11" fmla="*/ 141128750 h 16"/>
                <a:gd name="T12" fmla="*/ 292338125 w 68"/>
                <a:gd name="T13" fmla="*/ 20161250 h 16"/>
                <a:gd name="T14" fmla="*/ 131048125 w 68"/>
                <a:gd name="T15" fmla="*/ 14112875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16">
                  <a:moveTo>
                    <a:pt x="34" y="0"/>
                  </a:moveTo>
                  <a:cubicBezTo>
                    <a:pt x="19" y="0"/>
                    <a:pt x="6" y="7"/>
                    <a:pt x="0" y="16"/>
                  </a:cubicBezTo>
                  <a:cubicBezTo>
                    <a:pt x="68" y="16"/>
                    <a:pt x="68" y="16"/>
                    <a:pt x="68" y="16"/>
                  </a:cubicBezTo>
                  <a:cubicBezTo>
                    <a:pt x="63" y="7"/>
                    <a:pt x="49" y="0"/>
                    <a:pt x="34" y="0"/>
                  </a:cubicBezTo>
                  <a:close/>
                  <a:moveTo>
                    <a:pt x="13" y="14"/>
                  </a:moveTo>
                  <a:cubicBezTo>
                    <a:pt x="5" y="14"/>
                    <a:pt x="5" y="14"/>
                    <a:pt x="5" y="14"/>
                  </a:cubicBezTo>
                  <a:cubicBezTo>
                    <a:pt x="5" y="14"/>
                    <a:pt x="12" y="4"/>
                    <a:pt x="29" y="2"/>
                  </a:cubicBezTo>
                  <a:cubicBezTo>
                    <a:pt x="14" y="7"/>
                    <a:pt x="13"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07057" y="2022890"/>
            <a:ext cx="7431155" cy="3993704"/>
          </a:xfrm>
          <a:prstGeom prst="rect">
            <a:avLst/>
          </a:prstGeom>
        </p:spPr>
      </p:pic>
      <p:sp>
        <p:nvSpPr>
          <p:cNvPr id="6"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107"/>
          <p:cNvSpPr/>
          <p:nvPr/>
        </p:nvSpPr>
        <p:spPr>
          <a:xfrm>
            <a:off x="4808824" y="1795072"/>
            <a:ext cx="2877372" cy="9415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1"/>
          <p:cNvSpPr txBox="1">
            <a:spLocks noChangeArrowheads="1"/>
          </p:cNvSpPr>
          <p:nvPr/>
        </p:nvSpPr>
        <p:spPr bwMode="auto">
          <a:xfrm>
            <a:off x="5441253" y="1456518"/>
            <a:ext cx="234759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跨资源快速检索区</a:t>
            </a:r>
            <a:endParaRPr lang="zh-CN" altLang="en-US" b="1" dirty="0">
              <a:solidFill>
                <a:schemeClr val="accent1"/>
              </a:solidFill>
            </a:endParaRPr>
          </a:p>
        </p:txBody>
      </p:sp>
      <p:sp>
        <p:nvSpPr>
          <p:cNvPr id="10" name="任意多边形 107"/>
          <p:cNvSpPr/>
          <p:nvPr/>
        </p:nvSpPr>
        <p:spPr>
          <a:xfrm>
            <a:off x="5578498" y="3098279"/>
            <a:ext cx="6385537" cy="111989"/>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9012874" y="2732888"/>
            <a:ext cx="2951161"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资源类型选择区</a:t>
            </a:r>
            <a:endParaRPr lang="zh-CN" altLang="en-US" b="1" dirty="0">
              <a:solidFill>
                <a:schemeClr val="accent1"/>
              </a:solidFill>
            </a:endParaRPr>
          </a:p>
        </p:txBody>
      </p:sp>
      <p:sp>
        <p:nvSpPr>
          <p:cNvPr id="12" name="任意多边形 107"/>
          <p:cNvSpPr/>
          <p:nvPr/>
        </p:nvSpPr>
        <p:spPr>
          <a:xfrm>
            <a:off x="8318625" y="1795071"/>
            <a:ext cx="3645410" cy="296307"/>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8318625" y="1443099"/>
            <a:ext cx="3873375"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登录区（</a:t>
            </a:r>
            <a:r>
              <a:rPr lang="en-US" altLang="zh-CN" b="1" dirty="0" smtClean="0">
                <a:solidFill>
                  <a:schemeClr val="accent1"/>
                </a:solidFill>
              </a:rPr>
              <a:t>IP</a:t>
            </a:r>
            <a:r>
              <a:rPr lang="zh-CN" altLang="en-US" b="1" dirty="0" smtClean="0">
                <a:solidFill>
                  <a:schemeClr val="accent1"/>
                </a:solidFill>
              </a:rPr>
              <a:t>授权用户，</a:t>
            </a:r>
            <a:r>
              <a:rPr lang="en-US" altLang="zh-CN" b="1" dirty="0" smtClean="0">
                <a:solidFill>
                  <a:schemeClr val="accent1"/>
                </a:solidFill>
              </a:rPr>
              <a:t>IP</a:t>
            </a:r>
            <a:r>
              <a:rPr lang="zh-CN" altLang="en-US" b="1" dirty="0" smtClean="0">
                <a:solidFill>
                  <a:schemeClr val="accent1"/>
                </a:solidFill>
              </a:rPr>
              <a:t>段内自动登录）</a:t>
            </a:r>
            <a:endParaRPr lang="zh-CN" altLang="en-US" b="1" dirty="0">
              <a:solidFill>
                <a:schemeClr val="accent1"/>
              </a:solidFill>
            </a:endParaRPr>
          </a:p>
        </p:txBody>
      </p:sp>
      <p:sp>
        <p:nvSpPr>
          <p:cNvPr id="14" name="任意多边形 107"/>
          <p:cNvSpPr/>
          <p:nvPr/>
        </p:nvSpPr>
        <p:spPr>
          <a:xfrm>
            <a:off x="6936925" y="2423162"/>
            <a:ext cx="5027110" cy="296307"/>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9012874" y="2053749"/>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不同检索方式选择</a:t>
            </a:r>
            <a:endParaRPr lang="zh-CN" altLang="en-US" b="1" dirty="0">
              <a:solidFill>
                <a:schemeClr val="accent1"/>
              </a:solidFill>
            </a:endParaRPr>
          </a:p>
        </p:txBody>
      </p:sp>
      <p:sp>
        <p:nvSpPr>
          <p:cNvPr id="16" name="矩形 15"/>
          <p:cNvSpPr/>
          <p:nvPr/>
        </p:nvSpPr>
        <p:spPr>
          <a:xfrm>
            <a:off x="175003" y="1039674"/>
            <a:ext cx="1732054"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21"/>
          <p:cNvSpPr txBox="1">
            <a:spLocks noChangeArrowheads="1"/>
          </p:cNvSpPr>
          <p:nvPr/>
        </p:nvSpPr>
        <p:spPr bwMode="auto">
          <a:xfrm>
            <a:off x="175003" y="1078819"/>
            <a:ext cx="1732054"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系统首页</a:t>
            </a:r>
            <a:endParaRPr lang="zh-CN" altLang="en-US" b="1" spc="300" dirty="0">
              <a:solidFill>
                <a:schemeClr val="accent5"/>
              </a:solidFill>
            </a:endParaRPr>
          </a:p>
        </p:txBody>
      </p:sp>
      <p:sp>
        <p:nvSpPr>
          <p:cNvPr id="18" name="任意多边形 107"/>
          <p:cNvSpPr/>
          <p:nvPr/>
        </p:nvSpPr>
        <p:spPr>
          <a:xfrm>
            <a:off x="5578498" y="4381298"/>
            <a:ext cx="6385537" cy="111989"/>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1"/>
          <p:cNvSpPr txBox="1">
            <a:spLocks noChangeArrowheads="1"/>
          </p:cNvSpPr>
          <p:nvPr/>
        </p:nvSpPr>
        <p:spPr bwMode="auto">
          <a:xfrm>
            <a:off x="9012874" y="4015907"/>
            <a:ext cx="2951161"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热门资源展示区</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P spid="14" grpId="0" animBg="1"/>
      <p:bldP spid="15" grpId="0"/>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07057" y="2021309"/>
            <a:ext cx="7586075" cy="4080363"/>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3" y="1039674"/>
            <a:ext cx="2377422"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2" y="1078819"/>
            <a:ext cx="237742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系统资源总目录</a:t>
            </a:r>
            <a:endParaRPr lang="zh-CN" altLang="en-US" b="1" spc="300" dirty="0">
              <a:solidFill>
                <a:schemeClr val="accent5"/>
              </a:solidFill>
            </a:endParaRPr>
          </a:p>
        </p:txBody>
      </p:sp>
      <p:sp>
        <p:nvSpPr>
          <p:cNvPr id="10" name="任意多边形 107"/>
          <p:cNvSpPr/>
          <p:nvPr/>
        </p:nvSpPr>
        <p:spPr>
          <a:xfrm>
            <a:off x="4808824" y="1795072"/>
            <a:ext cx="2877372" cy="9415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5441253" y="1456518"/>
            <a:ext cx="234759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跨资源快速检索区</a:t>
            </a:r>
            <a:endParaRPr lang="zh-CN" altLang="en-US" b="1" dirty="0">
              <a:solidFill>
                <a:schemeClr val="accent1"/>
              </a:solidFill>
            </a:endParaRPr>
          </a:p>
        </p:txBody>
      </p:sp>
      <p:sp>
        <p:nvSpPr>
          <p:cNvPr id="12" name="任意多边形 107"/>
          <p:cNvSpPr/>
          <p:nvPr/>
        </p:nvSpPr>
        <p:spPr>
          <a:xfrm>
            <a:off x="7637541" y="2423163"/>
            <a:ext cx="4326493" cy="2608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9012874" y="2053749"/>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不同检索方式选择</a:t>
            </a:r>
            <a:endParaRPr lang="zh-CN" altLang="en-US" b="1" dirty="0">
              <a:solidFill>
                <a:schemeClr val="accent1"/>
              </a:solidFill>
            </a:endParaRPr>
          </a:p>
        </p:txBody>
      </p:sp>
      <p:sp>
        <p:nvSpPr>
          <p:cNvPr id="14" name="任意多边形 107"/>
          <p:cNvSpPr/>
          <p:nvPr/>
        </p:nvSpPr>
        <p:spPr>
          <a:xfrm flipH="1">
            <a:off x="175002" y="4118088"/>
            <a:ext cx="3740254" cy="298375"/>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87501" y="3533313"/>
            <a:ext cx="1907057" cy="584775"/>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资源类型筛选区   各资源数据量展示</a:t>
            </a:r>
            <a:endParaRPr lang="zh-CN" altLang="en-US" b="1" dirty="0">
              <a:solidFill>
                <a:schemeClr val="accent1"/>
              </a:solidFill>
            </a:endParaRPr>
          </a:p>
        </p:txBody>
      </p:sp>
      <p:sp>
        <p:nvSpPr>
          <p:cNvPr id="16" name="任意多边形 107"/>
          <p:cNvSpPr/>
          <p:nvPr/>
        </p:nvSpPr>
        <p:spPr>
          <a:xfrm>
            <a:off x="7637541" y="2423163"/>
            <a:ext cx="4326493" cy="2608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1"/>
          <p:cNvSpPr txBox="1">
            <a:spLocks noChangeArrowheads="1"/>
          </p:cNvSpPr>
          <p:nvPr/>
        </p:nvSpPr>
        <p:spPr bwMode="auto">
          <a:xfrm>
            <a:off x="9012874" y="2053749"/>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不同检索方式选择</a:t>
            </a:r>
            <a:endParaRPr lang="zh-CN" altLang="en-US" b="1" dirty="0">
              <a:solidFill>
                <a:schemeClr val="accent1"/>
              </a:solidFill>
            </a:endParaRPr>
          </a:p>
        </p:txBody>
      </p:sp>
      <p:sp>
        <p:nvSpPr>
          <p:cNvPr id="18" name="任意多边形 107"/>
          <p:cNvSpPr/>
          <p:nvPr/>
        </p:nvSpPr>
        <p:spPr>
          <a:xfrm flipV="1">
            <a:off x="7637541" y="4718175"/>
            <a:ext cx="4326492" cy="70244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1"/>
          <p:cNvSpPr txBox="1">
            <a:spLocks noChangeArrowheads="1"/>
          </p:cNvSpPr>
          <p:nvPr/>
        </p:nvSpPr>
        <p:spPr bwMode="auto">
          <a:xfrm>
            <a:off x="9012874" y="5024213"/>
            <a:ext cx="2571719"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资源浏览区</a:t>
            </a:r>
            <a:endParaRPr lang="zh-CN" altLang="en-US" b="1" dirty="0">
              <a:solidFill>
                <a:schemeClr val="accent1"/>
              </a:solidFill>
            </a:endParaRPr>
          </a:p>
        </p:txBody>
      </p:sp>
      <p:sp>
        <p:nvSpPr>
          <p:cNvPr id="21" name="任意多边形 107"/>
          <p:cNvSpPr/>
          <p:nvPr/>
        </p:nvSpPr>
        <p:spPr>
          <a:xfrm>
            <a:off x="6196868" y="3001999"/>
            <a:ext cx="5767165" cy="243995"/>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a:spLocks noChangeArrowheads="1"/>
          </p:cNvSpPr>
          <p:nvPr/>
        </p:nvSpPr>
        <p:spPr bwMode="auto">
          <a:xfrm>
            <a:off x="9466342" y="2624033"/>
            <a:ext cx="1420939"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参考译文</a:t>
            </a:r>
            <a:endParaRPr lang="zh-CN" altLang="en-US" b="1" dirty="0">
              <a:solidFill>
                <a:schemeClr val="accent1"/>
              </a:solidFill>
            </a:endParaRPr>
          </a:p>
        </p:txBody>
      </p:sp>
      <p:sp>
        <p:nvSpPr>
          <p:cNvPr id="25" name="任意多边形 107"/>
          <p:cNvSpPr/>
          <p:nvPr/>
        </p:nvSpPr>
        <p:spPr>
          <a:xfrm flipV="1">
            <a:off x="5382241" y="3252435"/>
            <a:ext cx="6581792" cy="104985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1"/>
          <p:cNvSpPr txBox="1">
            <a:spLocks noChangeArrowheads="1"/>
          </p:cNvSpPr>
          <p:nvPr/>
        </p:nvSpPr>
        <p:spPr bwMode="auto">
          <a:xfrm>
            <a:off x="9466341" y="3928721"/>
            <a:ext cx="244059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浏览区结果排序选择</a:t>
            </a:r>
            <a:endParaRPr lang="zh-CN" altLang="en-US" b="1" dirty="0">
              <a:solidFill>
                <a:schemeClr val="accent1"/>
              </a:solidFill>
            </a:endParaRPr>
          </a:p>
        </p:txBody>
      </p:sp>
      <p:sp>
        <p:nvSpPr>
          <p:cNvPr id="23" name="任意多边形 107"/>
          <p:cNvSpPr/>
          <p:nvPr/>
        </p:nvSpPr>
        <p:spPr>
          <a:xfrm flipH="1">
            <a:off x="175002" y="3103247"/>
            <a:ext cx="4107548" cy="330687"/>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1"/>
          <p:cNvSpPr txBox="1">
            <a:spLocks noChangeArrowheads="1"/>
          </p:cNvSpPr>
          <p:nvPr/>
        </p:nvSpPr>
        <p:spPr bwMode="auto">
          <a:xfrm>
            <a:off x="87501" y="2764693"/>
            <a:ext cx="1907057"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资源类型饼图展示</a:t>
            </a:r>
            <a:endParaRPr lang="zh-CN" altLang="en-US" b="1" dirty="0">
              <a:solidFill>
                <a:schemeClr val="accent1"/>
              </a:solidFill>
            </a:endParaRPr>
          </a:p>
        </p:txBody>
      </p:sp>
      <p:pic>
        <p:nvPicPr>
          <p:cNvPr id="4" name="图片 3"/>
          <p:cNvPicPr>
            <a:picLocks noChangeAspect="1"/>
          </p:cNvPicPr>
          <p:nvPr/>
        </p:nvPicPr>
        <p:blipFill>
          <a:blip r:embed="rId2"/>
          <a:stretch>
            <a:fillRect/>
          </a:stretch>
        </p:blipFill>
        <p:spPr>
          <a:xfrm>
            <a:off x="138826" y="1679341"/>
            <a:ext cx="1716906" cy="1123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animBg="1"/>
      <p:bldP spid="20" grpId="0"/>
      <p:bldP spid="21" grpId="0" animBg="1"/>
      <p:bldP spid="22" grpId="0"/>
      <p:bldP spid="25" grpId="0" animBg="1"/>
      <p:bldP spid="26" grpId="0"/>
      <p:bldP spid="23"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07057" y="2018517"/>
            <a:ext cx="7646786" cy="4094288"/>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3" y="1039674"/>
            <a:ext cx="2574776"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3" y="1078819"/>
            <a:ext cx="2620824"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系统期刊筛选浏览</a:t>
            </a:r>
            <a:endParaRPr lang="zh-CN" altLang="en-US" b="1" spc="300" dirty="0">
              <a:solidFill>
                <a:schemeClr val="accent5"/>
              </a:solidFill>
            </a:endParaRPr>
          </a:p>
        </p:txBody>
      </p:sp>
      <p:sp>
        <p:nvSpPr>
          <p:cNvPr id="11" name="任意多边形 107"/>
          <p:cNvSpPr/>
          <p:nvPr/>
        </p:nvSpPr>
        <p:spPr>
          <a:xfrm>
            <a:off x="5058512" y="1754458"/>
            <a:ext cx="5533939" cy="9415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1"/>
          <p:cNvSpPr txBox="1">
            <a:spLocks noChangeArrowheads="1"/>
          </p:cNvSpPr>
          <p:nvPr/>
        </p:nvSpPr>
        <p:spPr bwMode="auto">
          <a:xfrm>
            <a:off x="5762403" y="923461"/>
            <a:ext cx="4900921" cy="83099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期刊关键词检索区                      </a:t>
            </a:r>
            <a:endParaRPr lang="en-US" altLang="zh-CN" b="1" dirty="0" smtClean="0">
              <a:solidFill>
                <a:schemeClr val="accent1"/>
              </a:solidFill>
            </a:endParaRPr>
          </a:p>
          <a:p>
            <a:pPr algn="ctr">
              <a:lnSpc>
                <a:spcPct val="100000"/>
              </a:lnSpc>
            </a:pPr>
            <a:r>
              <a:rPr lang="zh-CN" altLang="en-US" b="1" dirty="0" smtClean="0">
                <a:solidFill>
                  <a:schemeClr val="accent1"/>
                </a:solidFill>
              </a:rPr>
              <a:t>点击放大镜图标检索为在当前筛选条件下重新检索 点击“重新检索”为去掉所有筛选条件返回总库检索</a:t>
            </a:r>
            <a:endParaRPr lang="zh-CN" altLang="en-US" b="1" dirty="0">
              <a:solidFill>
                <a:schemeClr val="accent1"/>
              </a:solidFill>
            </a:endParaRPr>
          </a:p>
        </p:txBody>
      </p:sp>
      <p:sp>
        <p:nvSpPr>
          <p:cNvPr id="13" name="任意多边形 107"/>
          <p:cNvSpPr/>
          <p:nvPr/>
        </p:nvSpPr>
        <p:spPr>
          <a:xfrm flipH="1">
            <a:off x="175002" y="4118088"/>
            <a:ext cx="3740254" cy="298375"/>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1"/>
          <p:cNvSpPr txBox="1">
            <a:spLocks noChangeArrowheads="1"/>
          </p:cNvSpPr>
          <p:nvPr/>
        </p:nvSpPr>
        <p:spPr bwMode="auto">
          <a:xfrm>
            <a:off x="87501" y="3779534"/>
            <a:ext cx="1907057"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条件筛选区</a:t>
            </a:r>
            <a:endParaRPr lang="zh-CN" altLang="en-US" b="1" dirty="0">
              <a:solidFill>
                <a:schemeClr val="accent1"/>
              </a:solidFill>
            </a:endParaRPr>
          </a:p>
        </p:txBody>
      </p:sp>
      <p:sp>
        <p:nvSpPr>
          <p:cNvPr id="15" name="任意多边形 107"/>
          <p:cNvSpPr/>
          <p:nvPr/>
        </p:nvSpPr>
        <p:spPr>
          <a:xfrm>
            <a:off x="7637541" y="2423163"/>
            <a:ext cx="4326493" cy="260832"/>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21"/>
          <p:cNvSpPr txBox="1">
            <a:spLocks noChangeArrowheads="1"/>
          </p:cNvSpPr>
          <p:nvPr/>
        </p:nvSpPr>
        <p:spPr bwMode="auto">
          <a:xfrm>
            <a:off x="9012874" y="2053749"/>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不同检索方式选择</a:t>
            </a:r>
            <a:endParaRPr lang="zh-CN" altLang="en-US" b="1" dirty="0">
              <a:solidFill>
                <a:schemeClr val="accent1"/>
              </a:solidFill>
            </a:endParaRPr>
          </a:p>
        </p:txBody>
      </p:sp>
      <p:sp>
        <p:nvSpPr>
          <p:cNvPr id="17" name="任意多边形 107"/>
          <p:cNvSpPr/>
          <p:nvPr/>
        </p:nvSpPr>
        <p:spPr>
          <a:xfrm flipV="1">
            <a:off x="7637541" y="4718175"/>
            <a:ext cx="4326492" cy="70244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1"/>
          <p:cNvSpPr txBox="1">
            <a:spLocks noChangeArrowheads="1"/>
          </p:cNvSpPr>
          <p:nvPr/>
        </p:nvSpPr>
        <p:spPr bwMode="auto">
          <a:xfrm>
            <a:off x="9012874" y="5024213"/>
            <a:ext cx="2571719"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期刊浏览区</a:t>
            </a:r>
            <a:endParaRPr lang="zh-CN" altLang="en-US" b="1" dirty="0">
              <a:solidFill>
                <a:schemeClr val="accent1"/>
              </a:solidFill>
            </a:endParaRPr>
          </a:p>
        </p:txBody>
      </p:sp>
      <p:sp>
        <p:nvSpPr>
          <p:cNvPr id="20" name="任意多边形 107"/>
          <p:cNvSpPr/>
          <p:nvPr/>
        </p:nvSpPr>
        <p:spPr>
          <a:xfrm>
            <a:off x="6196868" y="3001999"/>
            <a:ext cx="5767165" cy="243995"/>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1"/>
          <p:cNvSpPr txBox="1">
            <a:spLocks noChangeArrowheads="1"/>
          </p:cNvSpPr>
          <p:nvPr/>
        </p:nvSpPr>
        <p:spPr bwMode="auto">
          <a:xfrm>
            <a:off x="9466342" y="2624033"/>
            <a:ext cx="1420939"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参考译文</a:t>
            </a:r>
            <a:endParaRPr lang="zh-CN" altLang="en-US" b="1" dirty="0">
              <a:solidFill>
                <a:schemeClr val="accent1"/>
              </a:solidFill>
            </a:endParaRPr>
          </a:p>
        </p:txBody>
      </p:sp>
      <p:sp>
        <p:nvSpPr>
          <p:cNvPr id="22" name="任意多边形 107"/>
          <p:cNvSpPr/>
          <p:nvPr/>
        </p:nvSpPr>
        <p:spPr>
          <a:xfrm flipV="1">
            <a:off x="7138677" y="3467890"/>
            <a:ext cx="4825356" cy="123663"/>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1"/>
          <p:cNvSpPr txBox="1">
            <a:spLocks noChangeArrowheads="1"/>
          </p:cNvSpPr>
          <p:nvPr/>
        </p:nvSpPr>
        <p:spPr bwMode="auto">
          <a:xfrm>
            <a:off x="8914119" y="3240116"/>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结果中二次检索</a:t>
            </a:r>
            <a:endParaRPr lang="zh-CN" altLang="en-US" b="1" dirty="0">
              <a:solidFill>
                <a:schemeClr val="accent1"/>
              </a:solidFill>
            </a:endParaRPr>
          </a:p>
        </p:txBody>
      </p:sp>
      <p:sp>
        <p:nvSpPr>
          <p:cNvPr id="24" name="任意多边形 107"/>
          <p:cNvSpPr/>
          <p:nvPr/>
        </p:nvSpPr>
        <p:spPr>
          <a:xfrm flipH="1">
            <a:off x="175002" y="2648665"/>
            <a:ext cx="3740254" cy="298375"/>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1"/>
          <p:cNvSpPr txBox="1">
            <a:spLocks noChangeArrowheads="1"/>
          </p:cNvSpPr>
          <p:nvPr/>
        </p:nvSpPr>
        <p:spPr bwMode="auto">
          <a:xfrm>
            <a:off x="-79162" y="2064907"/>
            <a:ext cx="2125050" cy="584775"/>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a:solidFill>
                  <a:schemeClr val="accent1"/>
                </a:solidFill>
              </a:rPr>
              <a:t>当前</a:t>
            </a:r>
            <a:r>
              <a:rPr lang="zh-CN" altLang="en-US" b="1" dirty="0" smtClean="0">
                <a:solidFill>
                  <a:schemeClr val="accent1"/>
                </a:solidFill>
              </a:rPr>
              <a:t>筛选条件         删除取消该筛选条件</a:t>
            </a:r>
            <a:endParaRPr lang="zh-CN" altLang="en-US" b="1" dirty="0">
              <a:solidFill>
                <a:schemeClr val="accent1"/>
              </a:solidFill>
            </a:endParaRPr>
          </a:p>
        </p:txBody>
      </p:sp>
      <p:sp>
        <p:nvSpPr>
          <p:cNvPr id="26" name="任意多边形 107"/>
          <p:cNvSpPr/>
          <p:nvPr/>
        </p:nvSpPr>
        <p:spPr>
          <a:xfrm flipV="1">
            <a:off x="5382241" y="3252435"/>
            <a:ext cx="6581792" cy="104985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1"/>
          <p:cNvSpPr txBox="1">
            <a:spLocks noChangeArrowheads="1"/>
          </p:cNvSpPr>
          <p:nvPr/>
        </p:nvSpPr>
        <p:spPr bwMode="auto">
          <a:xfrm>
            <a:off x="9466341" y="3928721"/>
            <a:ext cx="244059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浏览区结果排序选择</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P spid="18" grpId="0"/>
      <p:bldP spid="20" grpId="0" animBg="1"/>
      <p:bldP spid="21" grpId="0"/>
      <p:bldP spid="22" grpId="0" animBg="1"/>
      <p:bldP spid="23" grpId="0"/>
      <p:bldP spid="24" grpId="0" animBg="1"/>
      <p:bldP spid="25" grpId="0"/>
      <p:bldP spid="2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07056" y="1903568"/>
            <a:ext cx="7516315" cy="4246886"/>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3" y="1039674"/>
            <a:ext cx="2370844"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3" y="1078819"/>
            <a:ext cx="2370844"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系统期刊浏览页</a:t>
            </a:r>
            <a:endParaRPr lang="zh-CN" altLang="en-US" b="1" spc="300" dirty="0">
              <a:solidFill>
                <a:schemeClr val="accent5"/>
              </a:solidFill>
            </a:endParaRPr>
          </a:p>
        </p:txBody>
      </p:sp>
      <p:sp>
        <p:nvSpPr>
          <p:cNvPr id="10" name="任意多边形 107"/>
          <p:cNvSpPr/>
          <p:nvPr/>
        </p:nvSpPr>
        <p:spPr>
          <a:xfrm>
            <a:off x="6052142" y="2756357"/>
            <a:ext cx="5848215" cy="247124"/>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8887884" y="2417803"/>
            <a:ext cx="312430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期刊信息浏览区</a:t>
            </a:r>
            <a:endParaRPr lang="zh-CN" altLang="en-US" b="1" dirty="0">
              <a:solidFill>
                <a:schemeClr val="accent1"/>
              </a:solidFill>
            </a:endParaRPr>
          </a:p>
        </p:txBody>
      </p:sp>
      <p:sp>
        <p:nvSpPr>
          <p:cNvPr id="12" name="任意多边形 107"/>
          <p:cNvSpPr/>
          <p:nvPr/>
        </p:nvSpPr>
        <p:spPr>
          <a:xfrm>
            <a:off x="5433774" y="3607725"/>
            <a:ext cx="6466584" cy="627076"/>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8514010" y="3269171"/>
            <a:ext cx="3324042"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参考译文</a:t>
            </a:r>
            <a:endParaRPr lang="zh-CN" altLang="en-US" b="1" dirty="0">
              <a:solidFill>
                <a:schemeClr val="accent1"/>
              </a:solidFill>
            </a:endParaRPr>
          </a:p>
        </p:txBody>
      </p:sp>
      <p:sp>
        <p:nvSpPr>
          <p:cNvPr id="14" name="任意多边形 107"/>
          <p:cNvSpPr/>
          <p:nvPr/>
        </p:nvSpPr>
        <p:spPr>
          <a:xfrm flipV="1">
            <a:off x="5776840" y="4461583"/>
            <a:ext cx="6123517" cy="221468"/>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9545282" y="4344497"/>
            <a:ext cx="2646718"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a:solidFill>
                  <a:schemeClr val="accent1"/>
                </a:solidFill>
              </a:rPr>
              <a:t>关键词</a:t>
            </a:r>
            <a:r>
              <a:rPr lang="zh-CN" altLang="en-US" b="1" dirty="0" smtClean="0">
                <a:solidFill>
                  <a:schemeClr val="accent1"/>
                </a:solidFill>
              </a:rPr>
              <a:t>检索该期刊内文献</a:t>
            </a:r>
            <a:endParaRPr lang="zh-CN" altLang="en-US" b="1" dirty="0">
              <a:solidFill>
                <a:schemeClr val="accent1"/>
              </a:solidFill>
            </a:endParaRPr>
          </a:p>
        </p:txBody>
      </p:sp>
      <p:sp>
        <p:nvSpPr>
          <p:cNvPr id="16" name="任意多边形 107"/>
          <p:cNvSpPr/>
          <p:nvPr/>
        </p:nvSpPr>
        <p:spPr>
          <a:xfrm flipV="1">
            <a:off x="7571758" y="5038533"/>
            <a:ext cx="4328599" cy="290494"/>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1"/>
          <p:cNvSpPr txBox="1">
            <a:spLocks noChangeArrowheads="1"/>
          </p:cNvSpPr>
          <p:nvPr/>
        </p:nvSpPr>
        <p:spPr bwMode="auto">
          <a:xfrm>
            <a:off x="9545282" y="4990473"/>
            <a:ext cx="2292769"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该期刊年卷期筛选区</a:t>
            </a:r>
            <a:endParaRPr lang="zh-CN" altLang="en-US" b="1" dirty="0">
              <a:solidFill>
                <a:schemeClr val="accent1"/>
              </a:solidFill>
            </a:endParaRPr>
          </a:p>
        </p:txBody>
      </p:sp>
      <p:sp>
        <p:nvSpPr>
          <p:cNvPr id="18" name="任意多边形 107"/>
          <p:cNvSpPr/>
          <p:nvPr/>
        </p:nvSpPr>
        <p:spPr>
          <a:xfrm flipV="1">
            <a:off x="4795666" y="5358667"/>
            <a:ext cx="7104691" cy="682091"/>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1"/>
          <p:cNvSpPr txBox="1">
            <a:spLocks noChangeArrowheads="1"/>
          </p:cNvSpPr>
          <p:nvPr/>
        </p:nvSpPr>
        <p:spPr bwMode="auto">
          <a:xfrm>
            <a:off x="9545283" y="5702204"/>
            <a:ext cx="2118252"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该期刊文献浏览区</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32746" y="1872168"/>
            <a:ext cx="7638851" cy="4315677"/>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2" y="1039674"/>
            <a:ext cx="3331293"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2" y="1078819"/>
            <a:ext cx="333129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系统期刊文献详细信息页</a:t>
            </a:r>
            <a:endParaRPr lang="zh-CN" altLang="en-US" b="1" spc="300" dirty="0">
              <a:solidFill>
                <a:schemeClr val="accent5"/>
              </a:solidFill>
            </a:endParaRPr>
          </a:p>
        </p:txBody>
      </p:sp>
      <p:sp>
        <p:nvSpPr>
          <p:cNvPr id="10" name="任意多边形 107"/>
          <p:cNvSpPr/>
          <p:nvPr/>
        </p:nvSpPr>
        <p:spPr>
          <a:xfrm flipV="1">
            <a:off x="5887683" y="4229921"/>
            <a:ext cx="5973204" cy="441797"/>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9501426" y="4330673"/>
            <a:ext cx="2690574"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该期刊文献详细信息浏览区</a:t>
            </a:r>
            <a:endParaRPr lang="zh-CN" altLang="en-US" b="1" dirty="0">
              <a:solidFill>
                <a:schemeClr val="accent1"/>
              </a:solidFill>
            </a:endParaRPr>
          </a:p>
        </p:txBody>
      </p:sp>
      <p:sp>
        <p:nvSpPr>
          <p:cNvPr id="12" name="任意多边形 107"/>
          <p:cNvSpPr/>
          <p:nvPr/>
        </p:nvSpPr>
        <p:spPr>
          <a:xfrm flipV="1">
            <a:off x="7841473" y="2710308"/>
            <a:ext cx="4019414" cy="67204"/>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9676851" y="2434261"/>
            <a:ext cx="1032811"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参考译文</a:t>
            </a:r>
            <a:endParaRPr lang="zh-CN" altLang="en-US" b="1" dirty="0">
              <a:solidFill>
                <a:schemeClr val="accent1"/>
              </a:solidFill>
            </a:endParaRPr>
          </a:p>
        </p:txBody>
      </p:sp>
      <p:sp>
        <p:nvSpPr>
          <p:cNvPr id="14" name="任意多边形 107"/>
          <p:cNvSpPr/>
          <p:nvPr/>
        </p:nvSpPr>
        <p:spPr>
          <a:xfrm flipV="1">
            <a:off x="7887522" y="3010187"/>
            <a:ext cx="3973365" cy="417964"/>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9683430" y="3079465"/>
            <a:ext cx="1032811"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原文服务</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26374" y="1932593"/>
            <a:ext cx="7586255" cy="4286404"/>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3" y="1039674"/>
            <a:ext cx="3344450"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3" y="1078819"/>
            <a:ext cx="3344450"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系统期刊文献原文服务页</a:t>
            </a:r>
            <a:endParaRPr lang="zh-CN" altLang="en-US" b="1" spc="300" dirty="0">
              <a:solidFill>
                <a:schemeClr val="accent5"/>
              </a:solidFill>
            </a:endParaRPr>
          </a:p>
        </p:txBody>
      </p:sp>
      <p:sp>
        <p:nvSpPr>
          <p:cNvPr id="10" name="任意多边形 107"/>
          <p:cNvSpPr/>
          <p:nvPr/>
        </p:nvSpPr>
        <p:spPr>
          <a:xfrm flipV="1">
            <a:off x="6538946" y="2625272"/>
            <a:ext cx="5348254" cy="440269"/>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9377652" y="2726987"/>
            <a:ext cx="264452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原文服务期刊文献信息</a:t>
            </a:r>
            <a:endParaRPr lang="zh-CN" altLang="en-US" b="1" dirty="0">
              <a:solidFill>
                <a:schemeClr val="accent1"/>
              </a:solidFill>
            </a:endParaRPr>
          </a:p>
        </p:txBody>
      </p:sp>
      <p:sp>
        <p:nvSpPr>
          <p:cNvPr id="12" name="任意多边形 107"/>
          <p:cNvSpPr/>
          <p:nvPr/>
        </p:nvSpPr>
        <p:spPr>
          <a:xfrm flipV="1">
            <a:off x="6538946" y="3994678"/>
            <a:ext cx="5348254" cy="440269"/>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9377652" y="4094148"/>
            <a:ext cx="264452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原文服务相关版权声明</a:t>
            </a:r>
            <a:endParaRPr lang="zh-CN" altLang="en-US" b="1" dirty="0">
              <a:solidFill>
                <a:schemeClr val="accent1"/>
              </a:solidFill>
            </a:endParaRPr>
          </a:p>
        </p:txBody>
      </p:sp>
      <p:sp>
        <p:nvSpPr>
          <p:cNvPr id="14" name="任意多边形 107"/>
          <p:cNvSpPr/>
          <p:nvPr/>
        </p:nvSpPr>
        <p:spPr>
          <a:xfrm flipV="1">
            <a:off x="4210187" y="5178604"/>
            <a:ext cx="7677013" cy="44682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9581585" y="4572279"/>
            <a:ext cx="2440593" cy="107721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手机动态验证快速注册子账户，直接在站内邮箱收取原文，比第三方邮箱更快捷，降低邮件丢失概率</a:t>
            </a:r>
            <a:endParaRPr lang="zh-CN" altLang="en-US" b="1" dirty="0">
              <a:solidFill>
                <a:schemeClr val="accent1"/>
              </a:solidFill>
            </a:endParaRPr>
          </a:p>
        </p:txBody>
      </p:sp>
      <p:sp>
        <p:nvSpPr>
          <p:cNvPr id="16" name="任意多边形 107"/>
          <p:cNvSpPr/>
          <p:nvPr/>
        </p:nvSpPr>
        <p:spPr>
          <a:xfrm flipV="1">
            <a:off x="5210106" y="6014862"/>
            <a:ext cx="6677094" cy="338554"/>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1"/>
          <p:cNvSpPr txBox="1">
            <a:spLocks noChangeArrowheads="1"/>
          </p:cNvSpPr>
          <p:nvPr/>
        </p:nvSpPr>
        <p:spPr bwMode="auto">
          <a:xfrm>
            <a:off x="9581585" y="6012617"/>
            <a:ext cx="264452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最后点击发送原文索取邮件</a:t>
            </a:r>
            <a:endParaRPr lang="zh-CN" altLang="en-US" b="1" dirty="0">
              <a:solidFill>
                <a:schemeClr val="accent1"/>
              </a:solidFill>
            </a:endParaRPr>
          </a:p>
        </p:txBody>
      </p:sp>
      <p:sp>
        <p:nvSpPr>
          <p:cNvPr id="18" name="文本框 21"/>
          <p:cNvSpPr txBox="1">
            <a:spLocks noChangeArrowheads="1"/>
          </p:cNvSpPr>
          <p:nvPr/>
        </p:nvSpPr>
        <p:spPr bwMode="auto">
          <a:xfrm>
            <a:off x="4267317" y="1024941"/>
            <a:ext cx="6791001" cy="83099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rgbClr val="FF0000"/>
                </a:solidFill>
              </a:rPr>
              <a:t>为了让您得到最佳使用体验，请您第一时间通过手机注册个人子账户，每次使用前登陆子账户，通过个人图书馆</a:t>
            </a:r>
            <a:r>
              <a:rPr lang="en-US" altLang="zh-CN" b="1" dirty="0" smtClean="0">
                <a:solidFill>
                  <a:srgbClr val="FF0000"/>
                </a:solidFill>
              </a:rPr>
              <a:t>-</a:t>
            </a:r>
            <a:r>
              <a:rPr lang="zh-CN" altLang="en-US" b="1" dirty="0" smtClean="0">
                <a:solidFill>
                  <a:srgbClr val="FF0000"/>
                </a:solidFill>
              </a:rPr>
              <a:t>站内邮箱收取原文邮件更快捷，并彻底解决第三方邮箱获取原文，邮件丢失或者被误作垃圾邮件拦截的问题。</a:t>
            </a:r>
            <a:endParaRPr lang="zh-CN" altLang="en-US"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926375" y="1926869"/>
            <a:ext cx="7556904" cy="4237108"/>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3" y="1039674"/>
            <a:ext cx="3094470"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3" y="1078819"/>
            <a:ext cx="3094470"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系统子账户个人图书馆</a:t>
            </a:r>
            <a:endParaRPr lang="zh-CN" altLang="en-US" b="1" spc="300" dirty="0">
              <a:solidFill>
                <a:schemeClr val="accent5"/>
              </a:solidFill>
            </a:endParaRPr>
          </a:p>
        </p:txBody>
      </p:sp>
      <p:sp>
        <p:nvSpPr>
          <p:cNvPr id="10" name="任意多边形 107"/>
          <p:cNvSpPr/>
          <p:nvPr/>
        </p:nvSpPr>
        <p:spPr>
          <a:xfrm flipV="1">
            <a:off x="6920494" y="2724741"/>
            <a:ext cx="4966705" cy="340799"/>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9377652" y="2726987"/>
            <a:ext cx="264452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个人获取原文邮件搜索</a:t>
            </a:r>
            <a:endParaRPr lang="zh-CN" altLang="en-US" b="1" dirty="0">
              <a:solidFill>
                <a:schemeClr val="accent1"/>
              </a:solidFill>
            </a:endParaRPr>
          </a:p>
        </p:txBody>
      </p:sp>
      <p:sp>
        <p:nvSpPr>
          <p:cNvPr id="12" name="任意多边形 107"/>
          <p:cNvSpPr/>
          <p:nvPr/>
        </p:nvSpPr>
        <p:spPr>
          <a:xfrm flipV="1">
            <a:off x="6335016" y="3335257"/>
            <a:ext cx="5552184" cy="434201"/>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1"/>
          <p:cNvSpPr txBox="1">
            <a:spLocks noChangeArrowheads="1"/>
          </p:cNvSpPr>
          <p:nvPr/>
        </p:nvSpPr>
        <p:spPr bwMode="auto">
          <a:xfrm>
            <a:off x="9553871" y="3184958"/>
            <a:ext cx="2397715" cy="584775"/>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站内邮箱：原文邮件查看、下载</a:t>
            </a:r>
            <a:endParaRPr lang="zh-CN" altLang="en-US" b="1" dirty="0">
              <a:solidFill>
                <a:schemeClr val="accent1"/>
              </a:solidFill>
            </a:endParaRPr>
          </a:p>
        </p:txBody>
      </p:sp>
      <p:sp>
        <p:nvSpPr>
          <p:cNvPr id="14" name="任意多边形 107"/>
          <p:cNvSpPr/>
          <p:nvPr/>
        </p:nvSpPr>
        <p:spPr>
          <a:xfrm flipV="1">
            <a:off x="4006257" y="4473928"/>
            <a:ext cx="7880944" cy="1151496"/>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1"/>
          <p:cNvSpPr txBox="1">
            <a:spLocks noChangeArrowheads="1"/>
          </p:cNvSpPr>
          <p:nvPr/>
        </p:nvSpPr>
        <p:spPr bwMode="auto">
          <a:xfrm>
            <a:off x="9581585" y="4781602"/>
            <a:ext cx="2440593" cy="83099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个人图书馆菜单，可查看站内邮箱、访问历史记录、我的收藏、我的订阅等</a:t>
            </a:r>
            <a:endParaRPr lang="zh-CN" altLang="en-US" b="1" dirty="0">
              <a:solidFill>
                <a:schemeClr val="accent1"/>
              </a:solidFill>
            </a:endParaRPr>
          </a:p>
        </p:txBody>
      </p:sp>
      <p:sp>
        <p:nvSpPr>
          <p:cNvPr id="18" name="文本框 21"/>
          <p:cNvSpPr txBox="1">
            <a:spLocks noChangeArrowheads="1"/>
          </p:cNvSpPr>
          <p:nvPr/>
        </p:nvSpPr>
        <p:spPr bwMode="auto">
          <a:xfrm>
            <a:off x="4622551" y="1184565"/>
            <a:ext cx="5146399" cy="584775"/>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rgbClr val="FF0000"/>
                </a:solidFill>
              </a:rPr>
              <a:t>注：个人子账户只能在拥有权限的机构账户</a:t>
            </a:r>
            <a:r>
              <a:rPr lang="en-US" altLang="zh-CN" b="1" dirty="0" smtClean="0">
                <a:solidFill>
                  <a:srgbClr val="FF0000"/>
                </a:solidFill>
              </a:rPr>
              <a:t>IP</a:t>
            </a:r>
            <a:r>
              <a:rPr lang="zh-CN" altLang="en-US" b="1" dirty="0" smtClean="0">
                <a:solidFill>
                  <a:srgbClr val="FF0000"/>
                </a:solidFill>
              </a:rPr>
              <a:t>段内才能注册和登陆使用，机构账户</a:t>
            </a:r>
            <a:r>
              <a:rPr lang="en-US" altLang="zh-CN" b="1" dirty="0" smtClean="0">
                <a:solidFill>
                  <a:srgbClr val="FF0000"/>
                </a:solidFill>
              </a:rPr>
              <a:t>IP</a:t>
            </a:r>
            <a:r>
              <a:rPr lang="zh-CN" altLang="en-US" b="1" dirty="0" smtClean="0">
                <a:solidFill>
                  <a:srgbClr val="FF0000"/>
                </a:solidFill>
              </a:rPr>
              <a:t>段以外无法登陆和使用</a:t>
            </a:r>
            <a:endParaRPr lang="zh-CN" altLang="en-US"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1907057" y="1949681"/>
            <a:ext cx="7466536" cy="4012719"/>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7" name="矩形 6"/>
          <p:cNvSpPr/>
          <p:nvPr/>
        </p:nvSpPr>
        <p:spPr>
          <a:xfrm>
            <a:off x="175002" y="1039674"/>
            <a:ext cx="2627403"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21"/>
          <p:cNvSpPr txBox="1">
            <a:spLocks noChangeArrowheads="1"/>
          </p:cNvSpPr>
          <p:nvPr/>
        </p:nvSpPr>
        <p:spPr bwMode="auto">
          <a:xfrm>
            <a:off x="175002" y="1078819"/>
            <a:ext cx="262740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系统知识脉络分析</a:t>
            </a:r>
            <a:endParaRPr lang="zh-CN" altLang="en-US" b="1" spc="300" dirty="0">
              <a:solidFill>
                <a:schemeClr val="accent5"/>
              </a:solidFill>
            </a:endParaRPr>
          </a:p>
        </p:txBody>
      </p:sp>
      <p:sp>
        <p:nvSpPr>
          <p:cNvPr id="10" name="任意多边形 107"/>
          <p:cNvSpPr/>
          <p:nvPr/>
        </p:nvSpPr>
        <p:spPr>
          <a:xfrm flipV="1">
            <a:off x="7098111" y="2256396"/>
            <a:ext cx="4865923" cy="407860"/>
          </a:xfrm>
          <a:custGeom>
            <a:avLst/>
            <a:gdLst>
              <a:gd name="connsiteX0" fmla="*/ 0 w 2014537"/>
              <a:gd name="connsiteY0" fmla="*/ 385762 h 385762"/>
              <a:gd name="connsiteX1" fmla="*/ 552450 w 2014537"/>
              <a:gd name="connsiteY1" fmla="*/ 0 h 385762"/>
              <a:gd name="connsiteX2" fmla="*/ 2014537 w 2014537"/>
              <a:gd name="connsiteY2" fmla="*/ 0 h 385762"/>
            </a:gdLst>
            <a:ahLst/>
            <a:cxnLst>
              <a:cxn ang="0">
                <a:pos x="connsiteX0" y="connsiteY0"/>
              </a:cxn>
              <a:cxn ang="0">
                <a:pos x="connsiteX1" y="connsiteY1"/>
              </a:cxn>
              <a:cxn ang="0">
                <a:pos x="connsiteX2" y="connsiteY2"/>
              </a:cxn>
            </a:cxnLst>
            <a:rect l="l" t="t" r="r" b="b"/>
            <a:pathLst>
              <a:path w="2014537" h="385762">
                <a:moveTo>
                  <a:pt x="0" y="385762"/>
                </a:moveTo>
                <a:lnTo>
                  <a:pt x="552450" y="0"/>
                </a:lnTo>
                <a:lnTo>
                  <a:pt x="2014537" y="0"/>
                </a:lnTo>
              </a:path>
            </a:pathLst>
          </a:custGeom>
          <a:noFill/>
          <a:ln w="9525">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1"/>
          <p:cNvSpPr txBox="1">
            <a:spLocks noChangeArrowheads="1"/>
          </p:cNvSpPr>
          <p:nvPr/>
        </p:nvSpPr>
        <p:spPr bwMode="auto">
          <a:xfrm>
            <a:off x="9260304" y="2325702"/>
            <a:ext cx="2644526"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b="1" dirty="0" smtClean="0">
                <a:solidFill>
                  <a:schemeClr val="accent1"/>
                </a:solidFill>
              </a:rPr>
              <a:t>知识脉络分析入口</a:t>
            </a:r>
            <a:endParaRPr lang="zh-CN" altLang="en-US" b="1" dirty="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5003" y="1683634"/>
            <a:ext cx="5812004" cy="3273158"/>
          </a:xfrm>
          <a:prstGeom prst="rect">
            <a:avLst/>
          </a:prstGeom>
        </p:spPr>
      </p:pic>
      <p:pic>
        <p:nvPicPr>
          <p:cNvPr id="3" name="图片 2"/>
          <p:cNvPicPr>
            <a:picLocks noChangeAspect="1"/>
          </p:cNvPicPr>
          <p:nvPr/>
        </p:nvPicPr>
        <p:blipFill>
          <a:blip r:embed="rId2"/>
          <a:stretch>
            <a:fillRect/>
          </a:stretch>
        </p:blipFill>
        <p:spPr>
          <a:xfrm>
            <a:off x="9212242" y="4935058"/>
            <a:ext cx="2739127" cy="1144625"/>
          </a:xfrm>
          <a:prstGeom prst="rect">
            <a:avLst/>
          </a:prstGeom>
        </p:spPr>
      </p:pic>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31" name="矩形 30"/>
          <p:cNvSpPr/>
          <p:nvPr/>
        </p:nvSpPr>
        <p:spPr>
          <a:xfrm>
            <a:off x="175002" y="1039674"/>
            <a:ext cx="2627403"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文本框 21"/>
          <p:cNvSpPr txBox="1">
            <a:spLocks noChangeArrowheads="1"/>
          </p:cNvSpPr>
          <p:nvPr/>
        </p:nvSpPr>
        <p:spPr bwMode="auto">
          <a:xfrm>
            <a:off x="175002" y="1078819"/>
            <a:ext cx="262740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系统知识脉络分析</a:t>
            </a:r>
            <a:endParaRPr lang="zh-CN" altLang="en-US" b="1" spc="300" dirty="0">
              <a:solidFill>
                <a:schemeClr val="accent5"/>
              </a:solidFill>
            </a:endParaRPr>
          </a:p>
        </p:txBody>
      </p:sp>
      <p:grpSp>
        <p:nvGrpSpPr>
          <p:cNvPr id="36" name="组合 35"/>
          <p:cNvGrpSpPr/>
          <p:nvPr/>
        </p:nvGrpSpPr>
        <p:grpSpPr>
          <a:xfrm>
            <a:off x="402812" y="5474249"/>
            <a:ext cx="4965839" cy="5443"/>
            <a:chOff x="3613080" y="625956"/>
            <a:chExt cx="4965839" cy="5443"/>
          </a:xfrm>
        </p:grpSpPr>
        <p:sp>
          <p:nvSpPr>
            <p:cNvPr id="37" name="任意多边形 36"/>
            <p:cNvSpPr/>
            <p:nvPr/>
          </p:nvSpPr>
          <p:spPr>
            <a:xfrm>
              <a:off x="3613080" y="631399"/>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410519" y="625956"/>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244"/>
          <p:cNvSpPr txBox="1"/>
          <p:nvPr/>
        </p:nvSpPr>
        <p:spPr>
          <a:xfrm>
            <a:off x="1574151" y="5279637"/>
            <a:ext cx="262316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chemeClr val="accent5"/>
                </a:solidFill>
              </a:rPr>
              <a:t>所有资源页面展示</a:t>
            </a:r>
            <a:endParaRPr lang="zh-CN" altLang="en-US" sz="2000" b="1" spc="300" dirty="0">
              <a:solidFill>
                <a:schemeClr val="accent5"/>
              </a:solidFill>
            </a:endParaRPr>
          </a:p>
        </p:txBody>
      </p:sp>
      <p:grpSp>
        <p:nvGrpSpPr>
          <p:cNvPr id="41" name="组合 40"/>
          <p:cNvGrpSpPr/>
          <p:nvPr/>
        </p:nvGrpSpPr>
        <p:grpSpPr>
          <a:xfrm>
            <a:off x="1745712" y="5727244"/>
            <a:ext cx="2280038" cy="246221"/>
            <a:chOff x="8207203" y="3596819"/>
            <a:chExt cx="2280038" cy="246221"/>
          </a:xfrm>
        </p:grpSpPr>
        <p:grpSp>
          <p:nvGrpSpPr>
            <p:cNvPr id="49" name="组合 48"/>
            <p:cNvGrpSpPr/>
            <p:nvPr/>
          </p:nvGrpSpPr>
          <p:grpSpPr>
            <a:xfrm>
              <a:off x="8207203" y="3596819"/>
              <a:ext cx="1084397" cy="246221"/>
              <a:chOff x="7030611" y="3596819"/>
              <a:chExt cx="1084397" cy="246221"/>
            </a:xfrm>
          </p:grpSpPr>
          <p:sp>
            <p:nvSpPr>
              <p:cNvPr id="53" name="椭圆 52"/>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Rectangle 6"/>
              <p:cNvSpPr>
                <a:spLocks noChangeArrowheads="1"/>
              </p:cNvSpPr>
              <p:nvPr/>
            </p:nvSpPr>
            <p:spPr bwMode="auto">
              <a:xfrm>
                <a:off x="7176947" y="3596819"/>
                <a:ext cx="938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600" b="1"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研究趋势</a:t>
                </a:r>
                <a:endParaRPr lang="zh-CN" altLang="en-US" sz="1600" b="1"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0" name="组合 49"/>
            <p:cNvGrpSpPr/>
            <p:nvPr/>
          </p:nvGrpSpPr>
          <p:grpSpPr>
            <a:xfrm>
              <a:off x="9402844" y="3596819"/>
              <a:ext cx="1084397" cy="215444"/>
              <a:chOff x="7030611" y="3596819"/>
              <a:chExt cx="1084397" cy="215444"/>
            </a:xfrm>
          </p:grpSpPr>
          <p:sp>
            <p:nvSpPr>
              <p:cNvPr id="51" name="椭圆 50"/>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比较分析</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57" name="组合 56"/>
          <p:cNvGrpSpPr/>
          <p:nvPr/>
        </p:nvGrpSpPr>
        <p:grpSpPr>
          <a:xfrm>
            <a:off x="6998196" y="950897"/>
            <a:ext cx="4965839" cy="5443"/>
            <a:chOff x="3613080" y="625956"/>
            <a:chExt cx="4965839" cy="5443"/>
          </a:xfrm>
        </p:grpSpPr>
        <p:sp>
          <p:nvSpPr>
            <p:cNvPr id="58" name="任意多边形 57"/>
            <p:cNvSpPr/>
            <p:nvPr/>
          </p:nvSpPr>
          <p:spPr>
            <a:xfrm>
              <a:off x="3613080" y="631399"/>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410519" y="625956"/>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244"/>
          <p:cNvSpPr txBox="1"/>
          <p:nvPr/>
        </p:nvSpPr>
        <p:spPr>
          <a:xfrm>
            <a:off x="8169535" y="756285"/>
            <a:ext cx="262316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chemeClr val="accent5"/>
                </a:solidFill>
              </a:rPr>
              <a:t>研究趋势模块展示</a:t>
            </a:r>
            <a:endParaRPr lang="zh-CN" altLang="en-US" sz="2000" b="1" spc="300" dirty="0">
              <a:solidFill>
                <a:schemeClr val="accent5"/>
              </a:solidFill>
            </a:endParaRPr>
          </a:p>
        </p:txBody>
      </p:sp>
      <p:grpSp>
        <p:nvGrpSpPr>
          <p:cNvPr id="88" name="组合 87"/>
          <p:cNvGrpSpPr/>
          <p:nvPr/>
        </p:nvGrpSpPr>
        <p:grpSpPr>
          <a:xfrm>
            <a:off x="7811476" y="1190534"/>
            <a:ext cx="3475680" cy="531967"/>
            <a:chOff x="7011561" y="3596819"/>
            <a:chExt cx="3475680" cy="531967"/>
          </a:xfrm>
        </p:grpSpPr>
        <p:grpSp>
          <p:nvGrpSpPr>
            <p:cNvPr id="89" name="组合 88"/>
            <p:cNvGrpSpPr/>
            <p:nvPr/>
          </p:nvGrpSpPr>
          <p:grpSpPr>
            <a:xfrm>
              <a:off x="7011561" y="3596819"/>
              <a:ext cx="3475680" cy="215444"/>
              <a:chOff x="7011561" y="3596819"/>
              <a:chExt cx="3475680" cy="215444"/>
            </a:xfrm>
          </p:grpSpPr>
          <p:grpSp>
            <p:nvGrpSpPr>
              <p:cNvPr id="96" name="组合 95"/>
              <p:cNvGrpSpPr/>
              <p:nvPr/>
            </p:nvGrpSpPr>
            <p:grpSpPr>
              <a:xfrm>
                <a:off x="7011561" y="3596819"/>
                <a:ext cx="1084397" cy="215444"/>
                <a:chOff x="7030611" y="3596819"/>
                <a:chExt cx="1084397" cy="215444"/>
              </a:xfrm>
            </p:grpSpPr>
            <p:sp>
              <p:nvSpPr>
                <p:cNvPr id="103" name="椭圆 102"/>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期刊文献</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97" name="组合 96"/>
              <p:cNvGrpSpPr/>
              <p:nvPr/>
            </p:nvGrpSpPr>
            <p:grpSpPr>
              <a:xfrm>
                <a:off x="8207203" y="3596819"/>
                <a:ext cx="1084397" cy="215444"/>
                <a:chOff x="7030611" y="3596819"/>
                <a:chExt cx="1084397" cy="215444"/>
              </a:xfrm>
            </p:grpSpPr>
            <p:sp>
              <p:nvSpPr>
                <p:cNvPr id="101" name="椭圆 100"/>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图书文献</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98" name="组合 97"/>
              <p:cNvGrpSpPr/>
              <p:nvPr/>
            </p:nvGrpSpPr>
            <p:grpSpPr>
              <a:xfrm>
                <a:off x="9402844" y="3596819"/>
                <a:ext cx="1084397" cy="215444"/>
                <a:chOff x="7030611" y="3596819"/>
                <a:chExt cx="1084397" cy="215444"/>
              </a:xfrm>
            </p:grpSpPr>
            <p:sp>
              <p:nvSpPr>
                <p:cNvPr id="99" name="椭圆 98"/>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学位论文</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90" name="组合 89"/>
            <p:cNvGrpSpPr/>
            <p:nvPr/>
          </p:nvGrpSpPr>
          <p:grpSpPr>
            <a:xfrm>
              <a:off x="7011561" y="3913342"/>
              <a:ext cx="1283159" cy="215444"/>
              <a:chOff x="7030611" y="3596819"/>
              <a:chExt cx="1283159" cy="215444"/>
            </a:xfrm>
          </p:grpSpPr>
          <p:sp>
            <p:nvSpPr>
              <p:cNvPr id="94" name="椭圆 93"/>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Rectangle 6"/>
              <p:cNvSpPr>
                <a:spLocks noChangeArrowheads="1"/>
              </p:cNvSpPr>
              <p:nvPr/>
            </p:nvSpPr>
            <p:spPr bwMode="auto">
              <a:xfrm>
                <a:off x="7176947" y="3596819"/>
                <a:ext cx="1136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会议论文</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91" name="组合 90"/>
            <p:cNvGrpSpPr/>
            <p:nvPr/>
          </p:nvGrpSpPr>
          <p:grpSpPr>
            <a:xfrm>
              <a:off x="8207203" y="3913342"/>
              <a:ext cx="1082657" cy="215444"/>
              <a:chOff x="6634956" y="3596819"/>
              <a:chExt cx="1082657" cy="215444"/>
            </a:xfrm>
          </p:grpSpPr>
          <p:sp>
            <p:nvSpPr>
              <p:cNvPr id="92" name="椭圆 91"/>
              <p:cNvSpPr/>
              <p:nvPr/>
            </p:nvSpPr>
            <p:spPr>
              <a:xfrm>
                <a:off x="6634956" y="3663850"/>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Rectangle 6"/>
              <p:cNvSpPr>
                <a:spLocks noChangeArrowheads="1"/>
              </p:cNvSpPr>
              <p:nvPr/>
            </p:nvSpPr>
            <p:spPr bwMode="auto">
              <a:xfrm>
                <a:off x="6779552"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标准文献</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05" name="椭圆 104"/>
          <p:cNvSpPr/>
          <p:nvPr/>
        </p:nvSpPr>
        <p:spPr>
          <a:xfrm>
            <a:off x="10202758" y="156862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Rectangle 6"/>
          <p:cNvSpPr>
            <a:spLocks noChangeArrowheads="1"/>
          </p:cNvSpPr>
          <p:nvPr/>
        </p:nvSpPr>
        <p:spPr bwMode="auto">
          <a:xfrm>
            <a:off x="10349094" y="150465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报告文献</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6267991" y="2083656"/>
            <a:ext cx="2771084" cy="1182757"/>
          </a:xfrm>
          <a:prstGeom prst="rect">
            <a:avLst/>
          </a:prstGeom>
        </p:spPr>
      </p:pic>
      <p:pic>
        <p:nvPicPr>
          <p:cNvPr id="8" name="图片 7"/>
          <p:cNvPicPr>
            <a:picLocks noChangeAspect="1"/>
          </p:cNvPicPr>
          <p:nvPr/>
        </p:nvPicPr>
        <p:blipFill>
          <a:blip r:embed="rId4"/>
          <a:stretch>
            <a:fillRect/>
          </a:stretch>
        </p:blipFill>
        <p:spPr>
          <a:xfrm>
            <a:off x="9209252" y="2141668"/>
            <a:ext cx="2754783" cy="1124745"/>
          </a:xfrm>
          <a:prstGeom prst="rect">
            <a:avLst/>
          </a:prstGeom>
        </p:spPr>
      </p:pic>
      <p:pic>
        <p:nvPicPr>
          <p:cNvPr id="9" name="图片 8"/>
          <p:cNvPicPr>
            <a:picLocks noChangeAspect="1"/>
          </p:cNvPicPr>
          <p:nvPr/>
        </p:nvPicPr>
        <p:blipFill>
          <a:blip r:embed="rId5"/>
          <a:stretch>
            <a:fillRect/>
          </a:stretch>
        </p:blipFill>
        <p:spPr>
          <a:xfrm>
            <a:off x="6276336" y="3534640"/>
            <a:ext cx="2739127" cy="1126231"/>
          </a:xfrm>
          <a:prstGeom prst="rect">
            <a:avLst/>
          </a:prstGeom>
        </p:spPr>
      </p:pic>
      <p:pic>
        <p:nvPicPr>
          <p:cNvPr id="10" name="图片 9"/>
          <p:cNvPicPr>
            <a:picLocks noChangeAspect="1"/>
          </p:cNvPicPr>
          <p:nvPr/>
        </p:nvPicPr>
        <p:blipFill>
          <a:blip r:embed="rId6"/>
          <a:stretch>
            <a:fillRect/>
          </a:stretch>
        </p:blipFill>
        <p:spPr>
          <a:xfrm>
            <a:off x="9213016" y="3526721"/>
            <a:ext cx="2751019" cy="1131452"/>
          </a:xfrm>
          <a:prstGeom prst="rect">
            <a:avLst/>
          </a:prstGeom>
        </p:spPr>
      </p:pic>
      <p:pic>
        <p:nvPicPr>
          <p:cNvPr id="11" name="图片 10"/>
          <p:cNvPicPr>
            <a:picLocks noChangeAspect="1"/>
          </p:cNvPicPr>
          <p:nvPr/>
        </p:nvPicPr>
        <p:blipFill>
          <a:blip r:embed="rId7"/>
          <a:stretch>
            <a:fillRect/>
          </a:stretch>
        </p:blipFill>
        <p:spPr>
          <a:xfrm>
            <a:off x="6276141" y="4929098"/>
            <a:ext cx="2754783" cy="11386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05" grpId="0" animBg="1"/>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6245812" y="3415831"/>
            <a:ext cx="5946188" cy="59947"/>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rot="2700000">
            <a:off x="4368801" y="2651517"/>
            <a:ext cx="1554966" cy="155496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12"/>
          <p:cNvSpPr>
            <a:spLocks noChangeArrowheads="1"/>
          </p:cNvSpPr>
          <p:nvPr/>
        </p:nvSpPr>
        <p:spPr bwMode="auto">
          <a:xfrm>
            <a:off x="6245812" y="2830000"/>
            <a:ext cx="15901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2800" b="1" spc="300" dirty="0" smtClean="0">
                <a:solidFill>
                  <a:schemeClr val="accent5"/>
                </a:solidFill>
                <a:latin typeface="微软雅黑" panose="020B0503020204020204" pitchFamily="34" charset="-122"/>
                <a:ea typeface="微软雅黑" panose="020B0503020204020204" pitchFamily="34" charset="-122"/>
                <a:cs typeface="+mn-ea"/>
                <a:sym typeface="微软雅黑" panose="020B0503020204020204" pitchFamily="34" charset="-122"/>
              </a:rPr>
              <a:t>建设背景</a:t>
            </a:r>
            <a:endParaRPr lang="zh-CN" altLang="en-US" sz="2800" b="1" spc="300" dirty="0">
              <a:solidFill>
                <a:schemeClr val="accent5"/>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85" name="组合 84"/>
          <p:cNvGrpSpPr/>
          <p:nvPr/>
        </p:nvGrpSpPr>
        <p:grpSpPr>
          <a:xfrm>
            <a:off x="6245812" y="3558719"/>
            <a:ext cx="1084397" cy="848491"/>
            <a:chOff x="7011561" y="3596819"/>
            <a:chExt cx="1084397" cy="848491"/>
          </a:xfrm>
        </p:grpSpPr>
        <p:grpSp>
          <p:nvGrpSpPr>
            <p:cNvPr id="86" name="组合 85"/>
            <p:cNvGrpSpPr/>
            <p:nvPr/>
          </p:nvGrpSpPr>
          <p:grpSpPr>
            <a:xfrm>
              <a:off x="7011561" y="3596819"/>
              <a:ext cx="1084397" cy="215444"/>
              <a:chOff x="7030611" y="3596819"/>
              <a:chExt cx="1084397" cy="215444"/>
            </a:xfrm>
          </p:grpSpPr>
          <p:sp>
            <p:nvSpPr>
              <p:cNvPr id="93" name="椭圆 92"/>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任务</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87" name="组合 86"/>
            <p:cNvGrpSpPr/>
            <p:nvPr/>
          </p:nvGrpSpPr>
          <p:grpSpPr>
            <a:xfrm>
              <a:off x="7011561" y="3913342"/>
              <a:ext cx="1084397" cy="215444"/>
              <a:chOff x="7030611" y="3596819"/>
              <a:chExt cx="1084397" cy="215444"/>
            </a:xfrm>
          </p:grpSpPr>
          <p:sp>
            <p:nvSpPr>
              <p:cNvPr id="91" name="椭圆 90"/>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难点</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88" name="组合 87"/>
            <p:cNvGrpSpPr/>
            <p:nvPr/>
          </p:nvGrpSpPr>
          <p:grpSpPr>
            <a:xfrm>
              <a:off x="7011561" y="4229866"/>
              <a:ext cx="1084397" cy="215444"/>
              <a:chOff x="7030611" y="3596819"/>
              <a:chExt cx="1084397" cy="215444"/>
            </a:xfrm>
          </p:grpSpPr>
          <p:sp>
            <p:nvSpPr>
              <p:cNvPr id="89" name="椭圆 88"/>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需要</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23" name="Freeform 76"/>
          <p:cNvSpPr>
            <a:spLocks noEditPoints="1"/>
          </p:cNvSpPr>
          <p:nvPr/>
        </p:nvSpPr>
        <p:spPr bwMode="auto">
          <a:xfrm>
            <a:off x="4677668" y="2956806"/>
            <a:ext cx="937231" cy="944388"/>
          </a:xfrm>
          <a:custGeom>
            <a:avLst/>
            <a:gdLst>
              <a:gd name="T0" fmla="*/ 1529553055 w 201"/>
              <a:gd name="T1" fmla="*/ 197664373 h 196"/>
              <a:gd name="T2" fmla="*/ 567787861 w 201"/>
              <a:gd name="T3" fmla="*/ 337193570 h 196"/>
              <a:gd name="T4" fmla="*/ 637312071 w 201"/>
              <a:gd name="T5" fmla="*/ 372073312 h 196"/>
              <a:gd name="T6" fmla="*/ 892237580 w 201"/>
              <a:gd name="T7" fmla="*/ 372073312 h 196"/>
              <a:gd name="T8" fmla="*/ 938590458 w 201"/>
              <a:gd name="T9" fmla="*/ 488347075 h 196"/>
              <a:gd name="T10" fmla="*/ 950177826 w 201"/>
              <a:gd name="T11" fmla="*/ 732522317 h 196"/>
              <a:gd name="T12" fmla="*/ 996527300 w 201"/>
              <a:gd name="T13" fmla="*/ 906931256 h 196"/>
              <a:gd name="T14" fmla="*/ 1008114669 w 201"/>
              <a:gd name="T15" fmla="*/ 779029776 h 196"/>
              <a:gd name="T16" fmla="*/ 1054464142 w 201"/>
              <a:gd name="T17" fmla="*/ 976697560 h 196"/>
              <a:gd name="T18" fmla="*/ 1263040178 w 201"/>
              <a:gd name="T19" fmla="*/ 1174361933 h 196"/>
              <a:gd name="T20" fmla="*/ 1332564388 w 201"/>
              <a:gd name="T21" fmla="*/ 1360398589 h 196"/>
              <a:gd name="T22" fmla="*/ 1320977020 w 201"/>
              <a:gd name="T23" fmla="*/ 1674336725 h 196"/>
              <a:gd name="T24" fmla="*/ 1147163090 w 201"/>
              <a:gd name="T25" fmla="*/ 2023154603 h 196"/>
              <a:gd name="T26" fmla="*/ 1123988353 w 201"/>
              <a:gd name="T27" fmla="*/ 2139428365 h 196"/>
              <a:gd name="T28" fmla="*/ 1378913862 w 201"/>
              <a:gd name="T29" fmla="*/ 627876272 h 196"/>
              <a:gd name="T30" fmla="*/ 1181928599 w 201"/>
              <a:gd name="T31" fmla="*/ 2081293189 h 196"/>
              <a:gd name="T32" fmla="*/ 1436854108 w 201"/>
              <a:gd name="T33" fmla="*/ 1906884250 h 196"/>
              <a:gd name="T34" fmla="*/ 1819240670 w 201"/>
              <a:gd name="T35" fmla="*/ 1581318397 h 196"/>
              <a:gd name="T36" fmla="*/ 1587489898 w 201"/>
              <a:gd name="T37" fmla="*/ 1302260003 h 196"/>
              <a:gd name="T38" fmla="*/ 1320977020 w 201"/>
              <a:gd name="T39" fmla="*/ 1127851064 h 196"/>
              <a:gd name="T40" fmla="*/ 1309389651 w 201"/>
              <a:gd name="T41" fmla="*/ 895303539 h 196"/>
              <a:gd name="T42" fmla="*/ 1622252003 w 201"/>
              <a:gd name="T43" fmla="*/ 767405469 h 196"/>
              <a:gd name="T44" fmla="*/ 1680188845 w 201"/>
              <a:gd name="T45" fmla="*/ 720894600 h 196"/>
              <a:gd name="T46" fmla="*/ 1703366986 w 201"/>
              <a:gd name="T47" fmla="*/ 558113378 h 196"/>
              <a:gd name="T48" fmla="*/ 1541140424 w 201"/>
              <a:gd name="T49" fmla="*/ 581365403 h 196"/>
              <a:gd name="T50" fmla="*/ 1494790950 w 201"/>
              <a:gd name="T51" fmla="*/ 383701030 h 196"/>
              <a:gd name="T52" fmla="*/ 1541140424 w 201"/>
              <a:gd name="T53" fmla="*/ 360449005 h 196"/>
              <a:gd name="T54" fmla="*/ 1587489898 w 201"/>
              <a:gd name="T55" fmla="*/ 441839616 h 196"/>
              <a:gd name="T56" fmla="*/ 1726541723 w 201"/>
              <a:gd name="T57" fmla="*/ 511602509 h 196"/>
              <a:gd name="T58" fmla="*/ 1714954354 w 201"/>
              <a:gd name="T59" fmla="*/ 430211899 h 196"/>
              <a:gd name="T60" fmla="*/ 1575902529 w 201"/>
              <a:gd name="T61" fmla="*/ 325565853 h 196"/>
              <a:gd name="T62" fmla="*/ 1494790950 w 201"/>
              <a:gd name="T63" fmla="*/ 360449005 h 196"/>
              <a:gd name="T64" fmla="*/ 1402088599 w 201"/>
              <a:gd name="T65" fmla="*/ 244175242 h 196"/>
              <a:gd name="T66" fmla="*/ 1297802283 w 201"/>
              <a:gd name="T67" fmla="*/ 290682701 h 196"/>
              <a:gd name="T68" fmla="*/ 1008114669 w 201"/>
              <a:gd name="T69" fmla="*/ 232547525 h 196"/>
              <a:gd name="T70" fmla="*/ 1436854108 w 201"/>
              <a:gd name="T71" fmla="*/ 174408939 h 196"/>
              <a:gd name="T72" fmla="*/ 1494790950 w 201"/>
              <a:gd name="T73" fmla="*/ 232547525 h 196"/>
              <a:gd name="T74" fmla="*/ 1494790950 w 201"/>
              <a:gd name="T75" fmla="*/ 255802960 h 196"/>
              <a:gd name="T76" fmla="*/ 1599077266 w 201"/>
              <a:gd name="T77" fmla="*/ 290682701 h 196"/>
              <a:gd name="T78" fmla="*/ 1703366986 w 201"/>
              <a:gd name="T79" fmla="*/ 313938136 h 196"/>
              <a:gd name="T80" fmla="*/ 1842415407 w 201"/>
              <a:gd name="T81" fmla="*/ 499974792 h 196"/>
              <a:gd name="T82" fmla="*/ 1911939617 w 201"/>
              <a:gd name="T83" fmla="*/ 662759424 h 196"/>
              <a:gd name="T84" fmla="*/ 2085753548 w 201"/>
              <a:gd name="T85" fmla="*/ 697639165 h 196"/>
              <a:gd name="T86" fmla="*/ 2108928284 w 201"/>
              <a:gd name="T87" fmla="*/ 767405469 h 196"/>
              <a:gd name="T88" fmla="*/ 1448441477 w 201"/>
              <a:gd name="T89" fmla="*/ 744150034 h 196"/>
              <a:gd name="T90" fmla="*/ 1286214915 w 201"/>
              <a:gd name="T91" fmla="*/ 162781222 h 196"/>
              <a:gd name="T92" fmla="*/ 1263040178 w 201"/>
              <a:gd name="T93" fmla="*/ 186036656 h 196"/>
              <a:gd name="T94" fmla="*/ 1228278073 w 201"/>
              <a:gd name="T95" fmla="*/ 197664373 h 196"/>
              <a:gd name="T96" fmla="*/ 1170341230 w 201"/>
              <a:gd name="T97" fmla="*/ 174408939 h 196"/>
              <a:gd name="T98" fmla="*/ 498263650 w 201"/>
              <a:gd name="T99" fmla="*/ 406956464 h 196"/>
              <a:gd name="T100" fmla="*/ 1413675967 w 201"/>
              <a:gd name="T101" fmla="*/ 174408939 h 196"/>
              <a:gd name="T102" fmla="*/ 1344151757 w 201"/>
              <a:gd name="T103" fmla="*/ 162781222 h 196"/>
              <a:gd name="T104" fmla="*/ 1680188845 w 201"/>
              <a:gd name="T105" fmla="*/ 534857944 h 196"/>
              <a:gd name="T106" fmla="*/ 1819240670 w 201"/>
              <a:gd name="T107" fmla="*/ 767405469 h 196"/>
              <a:gd name="T108" fmla="*/ 1483203582 w 201"/>
              <a:gd name="T109" fmla="*/ 1116223347 h 196"/>
              <a:gd name="T110" fmla="*/ 1436854108 w 201"/>
              <a:gd name="T111" fmla="*/ 1081343605 h 196"/>
              <a:gd name="T112" fmla="*/ 1344151757 w 201"/>
              <a:gd name="T113" fmla="*/ 197664373 h 196"/>
              <a:gd name="T114" fmla="*/ 1448441477 w 201"/>
              <a:gd name="T115" fmla="*/ 244175242 h 196"/>
              <a:gd name="T116" fmla="*/ 1320977020 w 201"/>
              <a:gd name="T117" fmla="*/ 220919808 h 196"/>
              <a:gd name="T118" fmla="*/ 1205103336 w 201"/>
              <a:gd name="T119" fmla="*/ 209292091 h 196"/>
              <a:gd name="T120" fmla="*/ 1170341230 w 201"/>
              <a:gd name="T121" fmla="*/ 209292091 h 196"/>
              <a:gd name="T122" fmla="*/ 1344151757 w 201"/>
              <a:gd name="T123" fmla="*/ 290682701 h 196"/>
              <a:gd name="T124" fmla="*/ 1344151757 w 201"/>
              <a:gd name="T125" fmla="*/ 290682701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chemeClr val="accent5"/>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
          <p:cNvSpPr txBox="1"/>
          <p:nvPr/>
        </p:nvSpPr>
        <p:spPr>
          <a:xfrm>
            <a:off x="570703" y="247428"/>
            <a:ext cx="3113211"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en-US" altLang="zh-CN" sz="2000" b="1" spc="300" dirty="0" smtClean="0">
                <a:solidFill>
                  <a:schemeClr val="accent5"/>
                </a:solidFill>
              </a:rPr>
              <a:t>KES</a:t>
            </a:r>
            <a:r>
              <a:rPr lang="zh-CN" altLang="en-US" sz="2000" b="1" spc="300" dirty="0" smtClean="0">
                <a:solidFill>
                  <a:schemeClr val="accent5"/>
                </a:solidFill>
                <a:sym typeface="微软雅黑" panose="020B0503020204020204" pitchFamily="34" charset="-122"/>
              </a:rPr>
              <a:t>系统部分功能</a:t>
            </a:r>
            <a:r>
              <a:rPr lang="zh-CN" altLang="en-US" sz="2000" b="1" spc="300" dirty="0" smtClean="0">
                <a:solidFill>
                  <a:schemeClr val="accent5"/>
                </a:solidFill>
              </a:rPr>
              <a:t>展示</a:t>
            </a:r>
            <a:endParaRPr lang="zh-CN" altLang="en-US" sz="2000" b="1" spc="300" dirty="0">
              <a:solidFill>
                <a:schemeClr val="accent5"/>
              </a:solidFill>
            </a:endParaRPr>
          </a:p>
        </p:txBody>
      </p:sp>
      <p:sp>
        <p:nvSpPr>
          <p:cNvPr id="31" name="矩形 30"/>
          <p:cNvSpPr/>
          <p:nvPr/>
        </p:nvSpPr>
        <p:spPr>
          <a:xfrm>
            <a:off x="175002" y="1039674"/>
            <a:ext cx="2627403" cy="4168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文本框 21"/>
          <p:cNvSpPr txBox="1">
            <a:spLocks noChangeArrowheads="1"/>
          </p:cNvSpPr>
          <p:nvPr/>
        </p:nvSpPr>
        <p:spPr bwMode="auto">
          <a:xfrm>
            <a:off x="175002" y="1078819"/>
            <a:ext cx="2627403" cy="33855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b="1" spc="300" dirty="0" smtClean="0">
                <a:solidFill>
                  <a:schemeClr val="accent5"/>
                </a:solidFill>
              </a:rPr>
              <a:t>KES</a:t>
            </a:r>
            <a:r>
              <a:rPr lang="zh-CN" altLang="en-US" b="1" spc="300" dirty="0" smtClean="0">
                <a:solidFill>
                  <a:schemeClr val="accent5"/>
                </a:solidFill>
              </a:rPr>
              <a:t>系统知识脉络分析</a:t>
            </a:r>
            <a:endParaRPr lang="zh-CN" altLang="en-US" b="1" spc="300" dirty="0">
              <a:solidFill>
                <a:schemeClr val="accent5"/>
              </a:solidFill>
            </a:endParaRPr>
          </a:p>
        </p:txBody>
      </p:sp>
      <p:grpSp>
        <p:nvGrpSpPr>
          <p:cNvPr id="36" name="组合 35"/>
          <p:cNvGrpSpPr/>
          <p:nvPr/>
        </p:nvGrpSpPr>
        <p:grpSpPr>
          <a:xfrm>
            <a:off x="402812" y="5474249"/>
            <a:ext cx="4965839" cy="5443"/>
            <a:chOff x="3613080" y="625956"/>
            <a:chExt cx="4965839" cy="5443"/>
          </a:xfrm>
        </p:grpSpPr>
        <p:sp>
          <p:nvSpPr>
            <p:cNvPr id="37" name="任意多边形 36"/>
            <p:cNvSpPr/>
            <p:nvPr/>
          </p:nvSpPr>
          <p:spPr>
            <a:xfrm>
              <a:off x="3613080" y="631399"/>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410519" y="625956"/>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244"/>
          <p:cNvSpPr txBox="1"/>
          <p:nvPr/>
        </p:nvSpPr>
        <p:spPr>
          <a:xfrm>
            <a:off x="1574151" y="5279637"/>
            <a:ext cx="262316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a:solidFill>
                  <a:schemeClr val="accent5"/>
                </a:solidFill>
              </a:rPr>
              <a:t>总</a:t>
            </a:r>
            <a:r>
              <a:rPr lang="zh-CN" altLang="en-US" sz="2000" b="1" spc="300" dirty="0" smtClean="0">
                <a:solidFill>
                  <a:schemeClr val="accent5"/>
                </a:solidFill>
              </a:rPr>
              <a:t>功能页面展示</a:t>
            </a:r>
            <a:endParaRPr lang="zh-CN" altLang="en-US" sz="2000" b="1" spc="300" dirty="0">
              <a:solidFill>
                <a:schemeClr val="accent5"/>
              </a:solidFill>
            </a:endParaRPr>
          </a:p>
        </p:txBody>
      </p:sp>
      <p:grpSp>
        <p:nvGrpSpPr>
          <p:cNvPr id="41" name="组合 40"/>
          <p:cNvGrpSpPr/>
          <p:nvPr/>
        </p:nvGrpSpPr>
        <p:grpSpPr>
          <a:xfrm>
            <a:off x="1745712" y="5714007"/>
            <a:ext cx="2280038" cy="246221"/>
            <a:chOff x="8207203" y="3596819"/>
            <a:chExt cx="2280038" cy="246221"/>
          </a:xfrm>
        </p:grpSpPr>
        <p:grpSp>
          <p:nvGrpSpPr>
            <p:cNvPr id="49" name="组合 48"/>
            <p:cNvGrpSpPr/>
            <p:nvPr/>
          </p:nvGrpSpPr>
          <p:grpSpPr>
            <a:xfrm>
              <a:off x="8207203" y="3596819"/>
              <a:ext cx="1084397" cy="215444"/>
              <a:chOff x="7030611" y="3596819"/>
              <a:chExt cx="1084397" cy="215444"/>
            </a:xfrm>
          </p:grpSpPr>
          <p:sp>
            <p:nvSpPr>
              <p:cNvPr id="53" name="椭圆 52"/>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Rectangle 6"/>
              <p:cNvSpPr>
                <a:spLocks noChangeArrowheads="1"/>
              </p:cNvSpPr>
              <p:nvPr/>
            </p:nvSpPr>
            <p:spPr bwMode="auto">
              <a:xfrm>
                <a:off x="7176947" y="3596819"/>
                <a:ext cx="9380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400"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研究趋势</a:t>
                </a:r>
                <a:endParaRPr lang="zh-CN" altLang="en-US" sz="1400"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0" name="组合 49"/>
            <p:cNvGrpSpPr/>
            <p:nvPr/>
          </p:nvGrpSpPr>
          <p:grpSpPr>
            <a:xfrm>
              <a:off x="9402844" y="3596819"/>
              <a:ext cx="1084397" cy="246221"/>
              <a:chOff x="7030611" y="3596819"/>
              <a:chExt cx="1084397" cy="246221"/>
            </a:xfrm>
          </p:grpSpPr>
          <p:sp>
            <p:nvSpPr>
              <p:cNvPr id="51" name="椭圆 50"/>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Rectangle 6"/>
              <p:cNvSpPr>
                <a:spLocks noChangeArrowheads="1"/>
              </p:cNvSpPr>
              <p:nvPr/>
            </p:nvSpPr>
            <p:spPr bwMode="auto">
              <a:xfrm>
                <a:off x="7176947" y="3596819"/>
                <a:ext cx="9380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lvl="0"/>
                <a:r>
                  <a:rPr lang="zh-CN" altLang="en-US" sz="1600" b="1" dirty="0" smtClean="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rPr>
                  <a:t>比较分析</a:t>
                </a:r>
                <a:endParaRPr lang="zh-CN" altLang="en-US" sz="1600" b="1"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grpSp>
        <p:nvGrpSpPr>
          <p:cNvPr id="57" name="组合 56"/>
          <p:cNvGrpSpPr/>
          <p:nvPr/>
        </p:nvGrpSpPr>
        <p:grpSpPr>
          <a:xfrm>
            <a:off x="6998196" y="950897"/>
            <a:ext cx="4965839" cy="5443"/>
            <a:chOff x="3613080" y="625956"/>
            <a:chExt cx="4965839" cy="5443"/>
          </a:xfrm>
        </p:grpSpPr>
        <p:sp>
          <p:nvSpPr>
            <p:cNvPr id="58" name="任意多边形 57"/>
            <p:cNvSpPr/>
            <p:nvPr/>
          </p:nvSpPr>
          <p:spPr>
            <a:xfrm>
              <a:off x="3613080" y="631399"/>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410519" y="625956"/>
              <a:ext cx="1168400" cy="0"/>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244"/>
          <p:cNvSpPr txBox="1"/>
          <p:nvPr/>
        </p:nvSpPr>
        <p:spPr>
          <a:xfrm>
            <a:off x="8169535" y="756285"/>
            <a:ext cx="262316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chemeClr val="accent5"/>
                </a:solidFill>
              </a:rPr>
              <a:t>比较分析模块展示</a:t>
            </a:r>
            <a:endParaRPr lang="zh-CN" altLang="en-US" sz="2000" b="1" spc="300" dirty="0">
              <a:solidFill>
                <a:schemeClr val="accent5"/>
              </a:soli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10029" y="1256030"/>
            <a:ext cx="4737700" cy="5402294"/>
          </a:xfrm>
          <a:prstGeom prst="rect">
            <a:avLst/>
          </a:prstGeom>
        </p:spPr>
      </p:pic>
      <p:pic>
        <p:nvPicPr>
          <p:cNvPr id="12" name="图片 11"/>
          <p:cNvPicPr>
            <a:picLocks noChangeAspect="1"/>
          </p:cNvPicPr>
          <p:nvPr/>
        </p:nvPicPr>
        <p:blipFill>
          <a:blip r:embed="rId2"/>
          <a:stretch>
            <a:fillRect/>
          </a:stretch>
        </p:blipFill>
        <p:spPr>
          <a:xfrm>
            <a:off x="186256" y="1670802"/>
            <a:ext cx="5796156" cy="3358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4887034" y="1084970"/>
            <a:ext cx="2417932" cy="2417932"/>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15"/>
          <p:cNvSpPr txBox="1"/>
          <p:nvPr/>
        </p:nvSpPr>
        <p:spPr>
          <a:xfrm>
            <a:off x="2463191" y="4267375"/>
            <a:ext cx="7265618" cy="923330"/>
          </a:xfrm>
          <a:prstGeom prst="rect">
            <a:avLst/>
          </a:prstGeom>
          <a:noFill/>
          <a:ln>
            <a:noFill/>
          </a:ln>
        </p:spPr>
        <p:txBody>
          <a:bodyPr wrap="square" rtlCol="0">
            <a:spAutoFit/>
          </a:bodyPr>
          <a:lstStyle/>
          <a:p>
            <a:pPr algn="ctr"/>
            <a:r>
              <a:rPr lang="zh-CN" altLang="en-US" sz="5400" spc="300" dirty="0">
                <a:solidFill>
                  <a:schemeClr val="accent5"/>
                </a:solidFill>
                <a:latin typeface="方正兰亭粗黑_GBK" panose="02000000000000000000" pitchFamily="2" charset="-122"/>
                <a:ea typeface="方正兰亭粗黑_GBK" panose="02000000000000000000" pitchFamily="2" charset="-122"/>
              </a:rPr>
              <a:t>非常感谢您的聆听</a:t>
            </a:r>
            <a:endParaRPr lang="en-US" altLang="zh-CN" sz="5400" spc="300" dirty="0">
              <a:solidFill>
                <a:schemeClr val="accent5"/>
              </a:solidFill>
              <a:latin typeface="方正兰亭粗黑_GBK" panose="02000000000000000000" pitchFamily="2" charset="-122"/>
              <a:ea typeface="方正兰亭粗黑_GBK" panose="02000000000000000000" pitchFamily="2" charset="-122"/>
            </a:endParaRPr>
          </a:p>
        </p:txBody>
      </p:sp>
      <p:sp>
        <p:nvSpPr>
          <p:cNvPr id="8" name="文本框 15"/>
          <p:cNvSpPr txBox="1"/>
          <p:nvPr/>
        </p:nvSpPr>
        <p:spPr>
          <a:xfrm>
            <a:off x="4671719" y="1739938"/>
            <a:ext cx="2848562" cy="1107996"/>
          </a:xfrm>
          <a:prstGeom prst="rect">
            <a:avLst/>
          </a:prstGeom>
          <a:noFill/>
          <a:ln>
            <a:noFill/>
          </a:ln>
        </p:spPr>
        <p:txBody>
          <a:bodyPr wrap="square" rtlCol="0">
            <a:spAutoFit/>
          </a:bodyPr>
          <a:lstStyle/>
          <a:p>
            <a:pPr algn="ctr"/>
            <a:r>
              <a:rPr lang="en-US" altLang="zh-CN" sz="6600" dirty="0">
                <a:solidFill>
                  <a:schemeClr val="accent5"/>
                </a:solidFill>
                <a:latin typeface="Impact" panose="020B0806030902050204" pitchFamily="34" charset="0"/>
                <a:ea typeface="方正兰亭粗黑_GBK" panose="02000000000000000000" pitchFamily="2" charset="-122"/>
              </a:rPr>
              <a:t>THANKS</a:t>
            </a:r>
            <a:endParaRPr lang="en-US" altLang="zh-CN" sz="6600" dirty="0">
              <a:solidFill>
                <a:schemeClr val="accent5"/>
              </a:solidFill>
              <a:latin typeface="Impact" panose="020B0806030902050204" pitchFamily="34" charset="0"/>
              <a:ea typeface="方正兰亭粗黑_GBK" panose="02000000000000000000" pitchFamily="2" charset="-122"/>
            </a:endParaRPr>
          </a:p>
        </p:txBody>
      </p:sp>
      <p:grpSp>
        <p:nvGrpSpPr>
          <p:cNvPr id="14" name="组合 13"/>
          <p:cNvGrpSpPr/>
          <p:nvPr/>
        </p:nvGrpSpPr>
        <p:grpSpPr>
          <a:xfrm>
            <a:off x="5086163" y="5667666"/>
            <a:ext cx="2102019" cy="369332"/>
            <a:chOff x="5086164" y="5639091"/>
            <a:chExt cx="2019672" cy="369332"/>
          </a:xfrm>
        </p:grpSpPr>
        <p:sp>
          <p:nvSpPr>
            <p:cNvPr id="15" name="圆角矩形 11"/>
            <p:cNvSpPr/>
            <p:nvPr/>
          </p:nvSpPr>
          <p:spPr>
            <a:xfrm>
              <a:off x="5086164" y="5639091"/>
              <a:ext cx="2019672" cy="36933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8"/>
            <p:cNvSpPr txBox="1"/>
            <p:nvPr/>
          </p:nvSpPr>
          <p:spPr>
            <a:xfrm>
              <a:off x="5144733" y="5639091"/>
              <a:ext cx="1902532" cy="369332"/>
            </a:xfrm>
            <a:prstGeom prst="rect">
              <a:avLst/>
            </a:prstGeom>
            <a:noFill/>
          </p:spPr>
          <p:txBody>
            <a:bodyPr wrap="square" rtlCol="0">
              <a:spAutoFit/>
            </a:bodyPr>
            <a:lstStyle/>
            <a:p>
              <a:pPr algn="ctr"/>
              <a:r>
                <a:rPr lang="en-US" altLang="zh-CN" dirty="0" smtClean="0">
                  <a:solidFill>
                    <a:srgbClr val="2D2D2D"/>
                  </a:solidFill>
                  <a:latin typeface="方正兰亭黑_GBK" panose="02000000000000000000" pitchFamily="2" charset="-122"/>
                  <a:ea typeface="方正兰亭黑_GBK" panose="02000000000000000000" pitchFamily="2" charset="-122"/>
                </a:rPr>
                <a:t>2019</a:t>
              </a:r>
              <a:r>
                <a:rPr lang="zh-CN" altLang="en-US" dirty="0" smtClean="0">
                  <a:solidFill>
                    <a:srgbClr val="2D2D2D"/>
                  </a:solidFill>
                  <a:latin typeface="方正兰亭黑_GBK" panose="02000000000000000000" pitchFamily="2" charset="-122"/>
                  <a:ea typeface="方正兰亭黑_GBK" panose="02000000000000000000" pitchFamily="2" charset="-122"/>
                </a:rPr>
                <a:t>年</a:t>
              </a:r>
              <a:r>
                <a:rPr lang="en-US" altLang="zh-CN" dirty="0" smtClean="0">
                  <a:solidFill>
                    <a:srgbClr val="2D2D2D"/>
                  </a:solidFill>
                  <a:latin typeface="方正兰亭黑_GBK" panose="02000000000000000000" pitchFamily="2" charset="-122"/>
                  <a:ea typeface="方正兰亭黑_GBK" panose="02000000000000000000" pitchFamily="2" charset="-122"/>
                </a:rPr>
                <a:t>1</a:t>
              </a:r>
              <a:r>
                <a:rPr lang="zh-CN" altLang="en-US" dirty="0" smtClean="0">
                  <a:solidFill>
                    <a:srgbClr val="2D2D2D"/>
                  </a:solidFill>
                  <a:latin typeface="方正兰亭黑_GBK" panose="02000000000000000000" pitchFamily="2" charset="-122"/>
                  <a:ea typeface="方正兰亭黑_GBK" panose="02000000000000000000" pitchFamily="2" charset="-122"/>
                </a:rPr>
                <a:t>月</a:t>
              </a:r>
              <a:endParaRPr lang="zh-CN" altLang="en-US" dirty="0">
                <a:solidFill>
                  <a:srgbClr val="2D2D2D"/>
                </a:solidFill>
                <a:latin typeface="方正兰亭黑_GBK" panose="02000000000000000000" pitchFamily="2" charset="-122"/>
                <a:ea typeface="方正兰亭黑_GBK" panose="02000000000000000000" pitchFamily="2" charset="-122"/>
              </a:endParaRPr>
            </a:p>
          </p:txBody>
        </p:sp>
      </p:grpSp>
      <p:sp>
        <p:nvSpPr>
          <p:cNvPr id="17" name="任意多边形 5"/>
          <p:cNvSpPr/>
          <p:nvPr/>
        </p:nvSpPr>
        <p:spPr>
          <a:xfrm flipV="1">
            <a:off x="1949018" y="5335902"/>
            <a:ext cx="1809750" cy="45719"/>
          </a:xfrm>
          <a:custGeom>
            <a:avLst/>
            <a:gdLst>
              <a:gd name="connsiteX0" fmla="*/ 0 w 868680"/>
              <a:gd name="connsiteY0" fmla="*/ 0 h 0"/>
              <a:gd name="connsiteX1" fmla="*/ 868680 w 868680"/>
              <a:gd name="connsiteY1" fmla="*/ 0 h 0"/>
            </a:gdLst>
            <a:ahLst/>
            <a:cxnLst>
              <a:cxn ang="0">
                <a:pos x="connsiteX0" y="connsiteY0"/>
              </a:cxn>
              <a:cxn ang="0">
                <a:pos x="connsiteX1" y="connsiteY1"/>
              </a:cxn>
            </a:cxnLst>
            <a:rect l="l" t="t" r="r" b="b"/>
            <a:pathLst>
              <a:path w="868680">
                <a:moveTo>
                  <a:pt x="0" y="0"/>
                </a:moveTo>
                <a:lnTo>
                  <a:pt x="86868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6"/>
          <p:cNvSpPr/>
          <p:nvPr/>
        </p:nvSpPr>
        <p:spPr>
          <a:xfrm>
            <a:off x="8433232" y="5381620"/>
            <a:ext cx="1809750" cy="45719"/>
          </a:xfrm>
          <a:custGeom>
            <a:avLst/>
            <a:gdLst>
              <a:gd name="connsiteX0" fmla="*/ 0 w 868680"/>
              <a:gd name="connsiteY0" fmla="*/ 0 h 0"/>
              <a:gd name="connsiteX1" fmla="*/ 868680 w 868680"/>
              <a:gd name="connsiteY1" fmla="*/ 0 h 0"/>
            </a:gdLst>
            <a:ahLst/>
            <a:cxnLst>
              <a:cxn ang="0">
                <a:pos x="connsiteX0" y="connsiteY0"/>
              </a:cxn>
              <a:cxn ang="0">
                <a:pos x="connsiteX1" y="connsiteY1"/>
              </a:cxn>
            </a:cxnLst>
            <a:rect l="l" t="t" r="r" b="b"/>
            <a:pathLst>
              <a:path w="868680">
                <a:moveTo>
                  <a:pt x="0" y="0"/>
                </a:moveTo>
                <a:lnTo>
                  <a:pt x="868680" y="0"/>
                </a:lnTo>
              </a:path>
            </a:pathLst>
          </a:custGeom>
          <a:noFill/>
          <a:ln w="9525">
            <a:solidFill>
              <a:schemeClr val="accent5"/>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8"/>
          <p:cNvSpPr txBox="1"/>
          <p:nvPr/>
        </p:nvSpPr>
        <p:spPr>
          <a:xfrm>
            <a:off x="4105853" y="5191101"/>
            <a:ext cx="3980294" cy="400110"/>
          </a:xfrm>
          <a:prstGeom prst="rect">
            <a:avLst/>
          </a:prstGeom>
          <a:noFill/>
        </p:spPr>
        <p:txBody>
          <a:bodyPr wrap="square" rtlCol="0">
            <a:spAutoFit/>
          </a:bodyPr>
          <a:lstStyle/>
          <a:p>
            <a:pPr algn="ctr"/>
            <a:r>
              <a:rPr lang="zh-CN" altLang="en-US" sz="2000" spc="600" dirty="0" smtClean="0">
                <a:solidFill>
                  <a:schemeClr val="accent5"/>
                </a:solidFill>
                <a:latin typeface="方正兰亭黑_GBK" panose="02000000000000000000" pitchFamily="2" charset="-122"/>
                <a:ea typeface="方正兰亭黑_GBK" panose="02000000000000000000" pitchFamily="2" charset="-122"/>
              </a:rPr>
              <a:t>尊重知识 推进开放存取</a:t>
            </a:r>
            <a:endParaRPr lang="zh-CN" altLang="en-US" sz="2000" spc="600" dirty="0">
              <a:solidFill>
                <a:schemeClr val="accent5"/>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2"/>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3"/>
          <p:cNvSpPr/>
          <p:nvPr/>
        </p:nvSpPr>
        <p:spPr bwMode="auto">
          <a:xfrm>
            <a:off x="4470212" y="2644390"/>
            <a:ext cx="3242051" cy="3245706"/>
          </a:xfrm>
          <a:custGeom>
            <a:avLst/>
            <a:gdLst>
              <a:gd name="connsiteX0" fmla="*/ 1616856 w 3242051"/>
              <a:gd name="connsiteY0" fmla="*/ 235938 h 3245706"/>
              <a:gd name="connsiteX1" fmla="*/ 736450 w 3242051"/>
              <a:gd name="connsiteY1" fmla="*/ 548520 h 3245706"/>
              <a:gd name="connsiteX2" fmla="*/ 637869 w 3242051"/>
              <a:gd name="connsiteY2" fmla="*/ 636684 h 3245706"/>
              <a:gd name="connsiteX3" fmla="*/ 638363 w 3242051"/>
              <a:gd name="connsiteY3" fmla="*/ 637148 h 3245706"/>
              <a:gd name="connsiteX4" fmla="*/ 638363 w 3242051"/>
              <a:gd name="connsiteY4" fmla="*/ 2608561 h 3245706"/>
              <a:gd name="connsiteX5" fmla="*/ 637867 w 3242051"/>
              <a:gd name="connsiteY5" fmla="*/ 2609027 h 3245706"/>
              <a:gd name="connsiteX6" fmla="*/ 743272 w 3242051"/>
              <a:gd name="connsiteY6" fmla="*/ 2704539 h 3245706"/>
              <a:gd name="connsiteX7" fmla="*/ 2498779 w 3242051"/>
              <a:gd name="connsiteY7" fmla="*/ 2704539 h 3245706"/>
              <a:gd name="connsiteX8" fmla="*/ 2604184 w 3242051"/>
              <a:gd name="connsiteY8" fmla="*/ 2609027 h 3245706"/>
              <a:gd name="connsiteX9" fmla="*/ 2603688 w 3242051"/>
              <a:gd name="connsiteY9" fmla="*/ 2608561 h 3245706"/>
              <a:gd name="connsiteX10" fmla="*/ 2603688 w 3242051"/>
              <a:gd name="connsiteY10" fmla="*/ 637148 h 3245706"/>
              <a:gd name="connsiteX11" fmla="*/ 2604181 w 3242051"/>
              <a:gd name="connsiteY11" fmla="*/ 636685 h 3245706"/>
              <a:gd name="connsiteX12" fmla="*/ 2498779 w 3242051"/>
              <a:gd name="connsiteY12" fmla="*/ 543012 h 3245706"/>
              <a:gd name="connsiteX13" fmla="*/ 1616856 w 3242051"/>
              <a:gd name="connsiteY13" fmla="*/ 235938 h 3245706"/>
              <a:gd name="connsiteX14" fmla="*/ 1621025 w 3242051"/>
              <a:gd name="connsiteY14" fmla="*/ 0 h 3245706"/>
              <a:gd name="connsiteX15" fmla="*/ 2771963 w 3242051"/>
              <a:gd name="connsiteY15" fmla="*/ 479728 h 3245706"/>
              <a:gd name="connsiteX16" fmla="*/ 2771450 w 3242051"/>
              <a:gd name="connsiteY16" fmla="*/ 480211 h 3245706"/>
              <a:gd name="connsiteX17" fmla="*/ 2881501 w 3242051"/>
              <a:gd name="connsiteY17" fmla="*/ 602299 h 3245706"/>
              <a:gd name="connsiteX18" fmla="*/ 2875033 w 3242051"/>
              <a:gd name="connsiteY18" fmla="*/ 2651313 h 3245706"/>
              <a:gd name="connsiteX19" fmla="*/ 2771451 w 3242051"/>
              <a:gd name="connsiteY19" fmla="*/ 2765498 h 3245706"/>
              <a:gd name="connsiteX20" fmla="*/ 2771963 w 3242051"/>
              <a:gd name="connsiteY20" fmla="*/ 2765979 h 3245706"/>
              <a:gd name="connsiteX21" fmla="*/ 470088 w 3242051"/>
              <a:gd name="connsiteY21" fmla="*/ 2765979 h 3245706"/>
              <a:gd name="connsiteX22" fmla="*/ 470600 w 3242051"/>
              <a:gd name="connsiteY22" fmla="*/ 2765498 h 3245706"/>
              <a:gd name="connsiteX23" fmla="*/ 367018 w 3242051"/>
              <a:gd name="connsiteY23" fmla="*/ 2651313 h 3245706"/>
              <a:gd name="connsiteX24" fmla="*/ 360551 w 3242051"/>
              <a:gd name="connsiteY24" fmla="*/ 602299 h 3245706"/>
              <a:gd name="connsiteX25" fmla="*/ 470602 w 3242051"/>
              <a:gd name="connsiteY25" fmla="*/ 480211 h 3245706"/>
              <a:gd name="connsiteX26" fmla="*/ 470088 w 3242051"/>
              <a:gd name="connsiteY26" fmla="*/ 479728 h 3245706"/>
              <a:gd name="connsiteX27" fmla="*/ 1621025 w 3242051"/>
              <a:gd name="connsiteY27" fmla="*/ 0 h 324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42051" h="3245706">
                <a:moveTo>
                  <a:pt x="1616856" y="235938"/>
                </a:moveTo>
                <a:cubicBezTo>
                  <a:pt x="1304192" y="236856"/>
                  <a:pt x="991780" y="341050"/>
                  <a:pt x="736450" y="548520"/>
                </a:cubicBezTo>
                <a:lnTo>
                  <a:pt x="637869" y="636684"/>
                </a:lnTo>
                <a:lnTo>
                  <a:pt x="638363" y="637148"/>
                </a:lnTo>
                <a:cubicBezTo>
                  <a:pt x="94184" y="1182432"/>
                  <a:pt x="94184" y="2063276"/>
                  <a:pt x="638363" y="2608561"/>
                </a:cubicBezTo>
                <a:lnTo>
                  <a:pt x="637867" y="2609027"/>
                </a:lnTo>
                <a:lnTo>
                  <a:pt x="743272" y="2704539"/>
                </a:lnTo>
                <a:cubicBezTo>
                  <a:pt x="1253673" y="3122007"/>
                  <a:pt x="1988377" y="3122007"/>
                  <a:pt x="2498779" y="2704539"/>
                </a:cubicBezTo>
                <a:lnTo>
                  <a:pt x="2604184" y="2609027"/>
                </a:lnTo>
                <a:lnTo>
                  <a:pt x="2603688" y="2608561"/>
                </a:lnTo>
                <a:cubicBezTo>
                  <a:pt x="3147867" y="2063276"/>
                  <a:pt x="3147867" y="1182432"/>
                  <a:pt x="2603688" y="637148"/>
                </a:cubicBezTo>
                <a:lnTo>
                  <a:pt x="2604181" y="636685"/>
                </a:lnTo>
                <a:lnTo>
                  <a:pt x="2498779" y="543012"/>
                </a:lnTo>
                <a:cubicBezTo>
                  <a:pt x="2242438" y="337378"/>
                  <a:pt x="1929521" y="235020"/>
                  <a:pt x="1616856" y="235938"/>
                </a:cubicBezTo>
                <a:close/>
                <a:moveTo>
                  <a:pt x="1621025" y="0"/>
                </a:moveTo>
                <a:cubicBezTo>
                  <a:pt x="2036932" y="0"/>
                  <a:pt x="2452839" y="159910"/>
                  <a:pt x="2771963" y="479728"/>
                </a:cubicBezTo>
                <a:lnTo>
                  <a:pt x="2771450" y="480211"/>
                </a:lnTo>
                <a:lnTo>
                  <a:pt x="2881501" y="602299"/>
                </a:lnTo>
                <a:cubicBezTo>
                  <a:pt x="3364382" y="1196327"/>
                  <a:pt x="3362226" y="2059691"/>
                  <a:pt x="2875033" y="2651313"/>
                </a:cubicBezTo>
                <a:lnTo>
                  <a:pt x="2771451" y="2765498"/>
                </a:lnTo>
                <a:lnTo>
                  <a:pt x="2771963" y="2765979"/>
                </a:lnTo>
                <a:cubicBezTo>
                  <a:pt x="2133716" y="3405616"/>
                  <a:pt x="1108335" y="3405616"/>
                  <a:pt x="470088" y="2765979"/>
                </a:cubicBezTo>
                <a:lnTo>
                  <a:pt x="470600" y="2765498"/>
                </a:lnTo>
                <a:lnTo>
                  <a:pt x="367018" y="2651313"/>
                </a:lnTo>
                <a:cubicBezTo>
                  <a:pt x="-120175" y="2059691"/>
                  <a:pt x="-122330" y="1196327"/>
                  <a:pt x="360551" y="602299"/>
                </a:cubicBezTo>
                <a:lnTo>
                  <a:pt x="470602" y="480211"/>
                </a:lnTo>
                <a:lnTo>
                  <a:pt x="470088" y="479728"/>
                </a:lnTo>
                <a:cubicBezTo>
                  <a:pt x="789211" y="159910"/>
                  <a:pt x="1205118" y="0"/>
                  <a:pt x="1621025" y="0"/>
                </a:cubicBezTo>
                <a:close/>
              </a:path>
            </a:pathLst>
          </a:custGeom>
          <a:noFill/>
          <a:ln w="0">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Autofit/>
          </a:bodyPr>
          <a:lstStyle/>
          <a:p>
            <a:endParaRPr lang="zh-CN" altLang="en-US"/>
          </a:p>
        </p:txBody>
      </p:sp>
      <p:sp>
        <p:nvSpPr>
          <p:cNvPr id="19" name="任意多边形: 形状 4"/>
          <p:cNvSpPr>
            <a:spLocks noChangeArrowheads="1"/>
          </p:cNvSpPr>
          <p:nvPr/>
        </p:nvSpPr>
        <p:spPr bwMode="auto">
          <a:xfrm>
            <a:off x="5337175" y="3522706"/>
            <a:ext cx="1506538" cy="1500188"/>
          </a:xfrm>
          <a:custGeom>
            <a:avLst/>
            <a:gdLst>
              <a:gd name="connsiteX0" fmla="*/ 754062 w 1506538"/>
              <a:gd name="connsiteY0" fmla="*/ 104775 h 1500188"/>
              <a:gd name="connsiteX1" fmla="*/ 115887 w 1506538"/>
              <a:gd name="connsiteY1" fmla="*/ 744538 h 1500188"/>
              <a:gd name="connsiteX2" fmla="*/ 754062 w 1506538"/>
              <a:gd name="connsiteY2" fmla="*/ 1384301 h 1500188"/>
              <a:gd name="connsiteX3" fmla="*/ 1392237 w 1506538"/>
              <a:gd name="connsiteY3" fmla="*/ 744538 h 1500188"/>
              <a:gd name="connsiteX4" fmla="*/ 754062 w 1506538"/>
              <a:gd name="connsiteY4" fmla="*/ 104775 h 1500188"/>
              <a:gd name="connsiteX5" fmla="*/ 753269 w 1506538"/>
              <a:gd name="connsiteY5" fmla="*/ 0 h 1500188"/>
              <a:gd name="connsiteX6" fmla="*/ 1506538 w 1506538"/>
              <a:gd name="connsiteY6" fmla="*/ 750094 h 1500188"/>
              <a:gd name="connsiteX7" fmla="*/ 753269 w 1506538"/>
              <a:gd name="connsiteY7" fmla="*/ 1500188 h 1500188"/>
              <a:gd name="connsiteX8" fmla="*/ 0 w 1506538"/>
              <a:gd name="connsiteY8" fmla="*/ 750094 h 1500188"/>
              <a:gd name="connsiteX9" fmla="*/ 753269 w 1506538"/>
              <a:gd name="connsiteY9" fmla="*/ 0 h 150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6538" h="1500188">
                <a:moveTo>
                  <a:pt x="754062" y="104775"/>
                </a:moveTo>
                <a:cubicBezTo>
                  <a:pt x="401608" y="104775"/>
                  <a:pt x="115887" y="391207"/>
                  <a:pt x="115887" y="744538"/>
                </a:cubicBezTo>
                <a:cubicBezTo>
                  <a:pt x="115887" y="1097869"/>
                  <a:pt x="401608" y="1384301"/>
                  <a:pt x="754062" y="1384301"/>
                </a:cubicBezTo>
                <a:cubicBezTo>
                  <a:pt x="1106516" y="1384301"/>
                  <a:pt x="1392237" y="1097869"/>
                  <a:pt x="1392237" y="744538"/>
                </a:cubicBezTo>
                <a:cubicBezTo>
                  <a:pt x="1392237" y="391207"/>
                  <a:pt x="1106516" y="104775"/>
                  <a:pt x="754062" y="104775"/>
                </a:cubicBezTo>
                <a:close/>
                <a:moveTo>
                  <a:pt x="753269" y="0"/>
                </a:moveTo>
                <a:cubicBezTo>
                  <a:pt x="1169288" y="0"/>
                  <a:pt x="1506538" y="335829"/>
                  <a:pt x="1506538" y="750094"/>
                </a:cubicBezTo>
                <a:cubicBezTo>
                  <a:pt x="1506538" y="1164359"/>
                  <a:pt x="1169288" y="1500188"/>
                  <a:pt x="753269" y="1500188"/>
                </a:cubicBezTo>
                <a:cubicBezTo>
                  <a:pt x="337250" y="1500188"/>
                  <a:pt x="0" y="1164359"/>
                  <a:pt x="0" y="750094"/>
                </a:cubicBezTo>
                <a:cubicBezTo>
                  <a:pt x="0" y="335829"/>
                  <a:pt x="337250" y="0"/>
                  <a:pt x="753269" y="0"/>
                </a:cubicBezTo>
                <a:close/>
              </a:path>
            </a:pathLst>
          </a:custGeom>
          <a:solidFill>
            <a:schemeClr val="accent1"/>
          </a:solidFill>
          <a:ln w="0">
            <a:noFill/>
            <a:prstDash val="solid"/>
            <a:round/>
          </a:ln>
        </p:spPr>
        <p:txBody>
          <a:bodyPr vert="horz" wrap="square" lIns="91440" tIns="45720" rIns="91440" bIns="45720" numCol="1" anchor="t" anchorCtr="0" compatLnSpc="1">
            <a:noAutofit/>
          </a:bodyPr>
          <a:lstStyle/>
          <a:p>
            <a:endParaRPr lang="zh-CN" altLang="en-US"/>
          </a:p>
        </p:txBody>
      </p:sp>
      <p:sp>
        <p:nvSpPr>
          <p:cNvPr id="20" name="文本框 21"/>
          <p:cNvSpPr txBox="1"/>
          <p:nvPr/>
        </p:nvSpPr>
        <p:spPr>
          <a:xfrm>
            <a:off x="5741194" y="3913300"/>
            <a:ext cx="700087" cy="7078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2000" b="1" dirty="0" smtClean="0">
                <a:solidFill>
                  <a:schemeClr val="accent1"/>
                </a:solidFill>
                <a:latin typeface="微软雅黑" panose="020B0503020204020204" pitchFamily="34" charset="-122"/>
                <a:ea typeface="微软雅黑" panose="020B0503020204020204" pitchFamily="34" charset="-122"/>
              </a:rPr>
              <a:t>建设背景</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578475" y="2181269"/>
            <a:ext cx="1003300" cy="1341438"/>
            <a:chOff x="5578475" y="2384469"/>
            <a:chExt cx="1003300" cy="1341438"/>
          </a:xfrm>
        </p:grpSpPr>
        <p:sp>
          <p:nvSpPr>
            <p:cNvPr id="22" name="Oval 9"/>
            <p:cNvSpPr>
              <a:spLocks noChangeArrowheads="1"/>
            </p:cNvSpPr>
            <p:nvPr/>
          </p:nvSpPr>
          <p:spPr bwMode="auto">
            <a:xfrm>
              <a:off x="5578475" y="2384469"/>
              <a:ext cx="1003300" cy="1341438"/>
            </a:xfrm>
            <a:prstGeom prst="ellipse">
              <a:avLst/>
            </a:prstGeom>
            <a:solidFill>
              <a:schemeClr val="accent1"/>
            </a:solidFill>
            <a:ln w="0">
              <a:solidFill>
                <a:srgbClr val="C6A768"/>
              </a:solidFill>
              <a:prstDash val="solid"/>
              <a:round/>
            </a:ln>
          </p:spPr>
          <p:txBody>
            <a:bodyPr vert="horz" wrap="square" lIns="91440" tIns="45720" rIns="91440" bIns="45720" numCol="1" anchor="t" anchorCtr="0" compatLnSpc="1"/>
            <a:lstStyle/>
            <a:p>
              <a:endParaRPr lang="zh-CN" altLang="en-US">
                <a:solidFill>
                  <a:srgbClr val="2D2D2D"/>
                </a:solidFill>
              </a:endParaRPr>
            </a:p>
          </p:txBody>
        </p:sp>
        <p:sp>
          <p:nvSpPr>
            <p:cNvPr id="23" name="椭圆 22"/>
            <p:cNvSpPr/>
            <p:nvPr/>
          </p:nvSpPr>
          <p:spPr>
            <a:xfrm>
              <a:off x="5735157" y="2546771"/>
              <a:ext cx="689937" cy="689937"/>
            </a:xfrm>
            <a:prstGeom prst="ellipse">
              <a:avLst/>
            </a:prstGeom>
            <a:noFill/>
            <a:ln w="19050">
              <a:solidFill>
                <a:srgbClr val="242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endParaRPr>
            </a:p>
          </p:txBody>
        </p:sp>
        <p:sp>
          <p:nvSpPr>
            <p:cNvPr id="24" name="文本框 21"/>
            <p:cNvSpPr txBox="1"/>
            <p:nvPr/>
          </p:nvSpPr>
          <p:spPr>
            <a:xfrm>
              <a:off x="5831055" y="2748587"/>
              <a:ext cx="509612" cy="27699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200" b="1" dirty="0" smtClean="0">
                  <a:solidFill>
                    <a:srgbClr val="2D2D2D"/>
                  </a:solidFill>
                  <a:latin typeface="微软雅黑" panose="020B0503020204020204" pitchFamily="34" charset="-122"/>
                  <a:ea typeface="微软雅黑" panose="020B0503020204020204" pitchFamily="34" charset="-122"/>
                </a:rPr>
                <a:t>任务</a:t>
              </a:r>
              <a:endParaRPr lang="zh-CN" altLang="en-US" sz="1200" b="1" dirty="0">
                <a:solidFill>
                  <a:srgbClr val="2D2D2D"/>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604000" y="4392656"/>
            <a:ext cx="1443038" cy="1238250"/>
            <a:chOff x="6604000" y="4595856"/>
            <a:chExt cx="1443038" cy="1238250"/>
          </a:xfrm>
        </p:grpSpPr>
        <p:sp>
          <p:nvSpPr>
            <p:cNvPr id="26" name="Freeform 15"/>
            <p:cNvSpPr/>
            <p:nvPr/>
          </p:nvSpPr>
          <p:spPr bwMode="auto">
            <a:xfrm>
              <a:off x="6604000" y="4595856"/>
              <a:ext cx="1443038" cy="1238250"/>
            </a:xfrm>
            <a:custGeom>
              <a:avLst/>
              <a:gdLst>
                <a:gd name="T0" fmla="*/ 124 w 138"/>
                <a:gd name="T1" fmla="*/ 87 h 118"/>
                <a:gd name="T2" fmla="*/ 58 w 138"/>
                <a:gd name="T3" fmla="*/ 104 h 118"/>
                <a:gd name="T4" fmla="*/ 14 w 138"/>
                <a:gd name="T5" fmla="*/ 23 h 118"/>
                <a:gd name="T6" fmla="*/ 106 w 138"/>
                <a:gd name="T7" fmla="*/ 21 h 118"/>
                <a:gd name="T8" fmla="*/ 124 w 138"/>
                <a:gd name="T9" fmla="*/ 87 h 118"/>
              </a:gdLst>
              <a:ahLst/>
              <a:cxnLst>
                <a:cxn ang="0">
                  <a:pos x="T0" y="T1"/>
                </a:cxn>
                <a:cxn ang="0">
                  <a:pos x="T2" y="T3"/>
                </a:cxn>
                <a:cxn ang="0">
                  <a:pos x="T4" y="T5"/>
                </a:cxn>
                <a:cxn ang="0">
                  <a:pos x="T6" y="T7"/>
                </a:cxn>
                <a:cxn ang="0">
                  <a:pos x="T8" y="T9"/>
                </a:cxn>
              </a:cxnLst>
              <a:rect l="0" t="0" r="r" b="b"/>
              <a:pathLst>
                <a:path w="138" h="118">
                  <a:moveTo>
                    <a:pt x="124" y="87"/>
                  </a:moveTo>
                  <a:cubicBezTo>
                    <a:pt x="111" y="110"/>
                    <a:pt x="81" y="118"/>
                    <a:pt x="58" y="104"/>
                  </a:cubicBezTo>
                  <a:cubicBezTo>
                    <a:pt x="35" y="91"/>
                    <a:pt x="0" y="46"/>
                    <a:pt x="14" y="23"/>
                  </a:cubicBezTo>
                  <a:cubicBezTo>
                    <a:pt x="27" y="0"/>
                    <a:pt x="83" y="7"/>
                    <a:pt x="106" y="21"/>
                  </a:cubicBezTo>
                  <a:cubicBezTo>
                    <a:pt x="130" y="34"/>
                    <a:pt x="138" y="64"/>
                    <a:pt x="124" y="87"/>
                  </a:cubicBez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solidFill>
                  <a:srgbClr val="2D2D2D"/>
                </a:solidFill>
              </a:endParaRPr>
            </a:p>
          </p:txBody>
        </p:sp>
        <p:sp>
          <p:nvSpPr>
            <p:cNvPr id="27" name="椭圆 26"/>
            <p:cNvSpPr/>
            <p:nvPr/>
          </p:nvSpPr>
          <p:spPr>
            <a:xfrm>
              <a:off x="7106112" y="4906524"/>
              <a:ext cx="689937" cy="689937"/>
            </a:xfrm>
            <a:prstGeom prst="ellipse">
              <a:avLst/>
            </a:prstGeom>
            <a:noFill/>
            <a:ln w="19050">
              <a:solidFill>
                <a:srgbClr val="242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endParaRPr>
            </a:p>
          </p:txBody>
        </p:sp>
        <p:sp>
          <p:nvSpPr>
            <p:cNvPr id="28" name="文本框 21"/>
            <p:cNvSpPr txBox="1"/>
            <p:nvPr/>
          </p:nvSpPr>
          <p:spPr>
            <a:xfrm>
              <a:off x="7196274" y="5126992"/>
              <a:ext cx="509612" cy="27699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200" b="1" dirty="0">
                  <a:solidFill>
                    <a:srgbClr val="2D2D2D"/>
                  </a:solidFill>
                  <a:latin typeface="微软雅黑" panose="020B0503020204020204" pitchFamily="34" charset="-122"/>
                  <a:ea typeface="微软雅黑" panose="020B0503020204020204" pitchFamily="34" charset="-122"/>
                </a:rPr>
                <a:t>难点</a:t>
              </a:r>
              <a:endParaRPr lang="zh-CN" altLang="en-US" sz="1200" b="1" dirty="0">
                <a:solidFill>
                  <a:srgbClr val="2D2D2D"/>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144962" y="4414881"/>
            <a:ext cx="1444625" cy="1225550"/>
            <a:chOff x="4144962" y="4618081"/>
            <a:chExt cx="1444625" cy="1225550"/>
          </a:xfrm>
        </p:grpSpPr>
        <p:sp>
          <p:nvSpPr>
            <p:cNvPr id="30" name="Freeform 12"/>
            <p:cNvSpPr/>
            <p:nvPr/>
          </p:nvSpPr>
          <p:spPr bwMode="auto">
            <a:xfrm>
              <a:off x="4144962" y="4618081"/>
              <a:ext cx="1444625" cy="1225550"/>
            </a:xfrm>
            <a:custGeom>
              <a:avLst/>
              <a:gdLst>
                <a:gd name="T0" fmla="*/ 14 w 138"/>
                <a:gd name="T1" fmla="*/ 86 h 117"/>
                <a:gd name="T2" fmla="*/ 32 w 138"/>
                <a:gd name="T3" fmla="*/ 21 h 117"/>
                <a:gd name="T4" fmla="*/ 124 w 138"/>
                <a:gd name="T5" fmla="*/ 23 h 117"/>
                <a:gd name="T6" fmla="*/ 80 w 138"/>
                <a:gd name="T7" fmla="*/ 104 h 117"/>
                <a:gd name="T8" fmla="*/ 14 w 138"/>
                <a:gd name="T9" fmla="*/ 86 h 117"/>
              </a:gdLst>
              <a:ahLst/>
              <a:cxnLst>
                <a:cxn ang="0">
                  <a:pos x="T0" y="T1"/>
                </a:cxn>
                <a:cxn ang="0">
                  <a:pos x="T2" y="T3"/>
                </a:cxn>
                <a:cxn ang="0">
                  <a:pos x="T4" y="T5"/>
                </a:cxn>
                <a:cxn ang="0">
                  <a:pos x="T6" y="T7"/>
                </a:cxn>
                <a:cxn ang="0">
                  <a:pos x="T8" y="T9"/>
                </a:cxn>
              </a:cxnLst>
              <a:rect l="0" t="0" r="r" b="b"/>
              <a:pathLst>
                <a:path w="138" h="117">
                  <a:moveTo>
                    <a:pt x="14" y="86"/>
                  </a:moveTo>
                  <a:cubicBezTo>
                    <a:pt x="0" y="63"/>
                    <a:pt x="8" y="34"/>
                    <a:pt x="32" y="21"/>
                  </a:cubicBezTo>
                  <a:cubicBezTo>
                    <a:pt x="55" y="7"/>
                    <a:pt x="111" y="0"/>
                    <a:pt x="124" y="23"/>
                  </a:cubicBezTo>
                  <a:cubicBezTo>
                    <a:pt x="138" y="46"/>
                    <a:pt x="103" y="91"/>
                    <a:pt x="80" y="104"/>
                  </a:cubicBezTo>
                  <a:cubicBezTo>
                    <a:pt x="57" y="117"/>
                    <a:pt x="27" y="109"/>
                    <a:pt x="14" y="86"/>
                  </a:cubicBezTo>
                  <a:close/>
                </a:path>
              </a:pathLst>
            </a:custGeom>
            <a:solidFill>
              <a:schemeClr val="accent1"/>
            </a:solidFill>
            <a:ln w="0">
              <a:solidFill>
                <a:srgbClr val="C6A768"/>
              </a:solidFill>
              <a:prstDash val="solid"/>
              <a:round/>
            </a:ln>
          </p:spPr>
          <p:txBody>
            <a:bodyPr vert="horz" wrap="square" lIns="91440" tIns="45720" rIns="91440" bIns="45720" numCol="1" anchor="t" anchorCtr="0" compatLnSpc="1"/>
            <a:lstStyle/>
            <a:p>
              <a:endParaRPr lang="zh-CN" altLang="en-US">
                <a:solidFill>
                  <a:srgbClr val="2D2D2D"/>
                </a:solidFill>
              </a:endParaRPr>
            </a:p>
          </p:txBody>
        </p:sp>
        <p:sp>
          <p:nvSpPr>
            <p:cNvPr id="31" name="椭圆 30"/>
            <p:cNvSpPr/>
            <p:nvPr/>
          </p:nvSpPr>
          <p:spPr>
            <a:xfrm>
              <a:off x="4384839" y="4922400"/>
              <a:ext cx="689937" cy="689937"/>
            </a:xfrm>
            <a:prstGeom prst="ellipse">
              <a:avLst/>
            </a:prstGeom>
            <a:noFill/>
            <a:ln w="19050">
              <a:solidFill>
                <a:srgbClr val="242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endParaRPr>
            </a:p>
          </p:txBody>
        </p:sp>
        <p:sp>
          <p:nvSpPr>
            <p:cNvPr id="32" name="文本框 21"/>
            <p:cNvSpPr txBox="1"/>
            <p:nvPr/>
          </p:nvSpPr>
          <p:spPr>
            <a:xfrm>
              <a:off x="4477746" y="5112992"/>
              <a:ext cx="509612" cy="27699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1200" b="1" dirty="0" smtClean="0">
                  <a:solidFill>
                    <a:srgbClr val="2D2D2D"/>
                  </a:solidFill>
                  <a:latin typeface="微软雅黑" panose="020B0503020204020204" pitchFamily="34" charset="-122"/>
                  <a:ea typeface="微软雅黑" panose="020B0503020204020204" pitchFamily="34" charset="-122"/>
                </a:rPr>
                <a:t>需要</a:t>
              </a:r>
              <a:endParaRPr lang="zh-CN" altLang="en-US" sz="1200" b="1" dirty="0">
                <a:solidFill>
                  <a:srgbClr val="2D2D2D"/>
                </a:solidFill>
                <a:latin typeface="微软雅黑" panose="020B0503020204020204" pitchFamily="34" charset="-122"/>
                <a:ea typeface="微软雅黑" panose="020B0503020204020204" pitchFamily="34" charset="-122"/>
              </a:endParaRPr>
            </a:p>
          </p:txBody>
        </p:sp>
      </p:grpSp>
      <p:sp>
        <p:nvSpPr>
          <p:cNvPr id="42" name="TextBox 5"/>
          <p:cNvSpPr txBox="1"/>
          <p:nvPr/>
        </p:nvSpPr>
        <p:spPr>
          <a:xfrm>
            <a:off x="570703" y="306630"/>
            <a:ext cx="1387781"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2000" b="1" spc="300" dirty="0">
                <a:solidFill>
                  <a:schemeClr val="accent5"/>
                </a:solidFill>
              </a:rPr>
              <a:t>建设背景</a:t>
            </a:r>
            <a:endParaRPr lang="zh-CN" altLang="en-US" sz="2000" b="1" spc="300" dirty="0">
              <a:solidFill>
                <a:schemeClr val="accent5"/>
              </a:solidFill>
            </a:endParaRPr>
          </a:p>
        </p:txBody>
      </p:sp>
      <p:grpSp>
        <p:nvGrpSpPr>
          <p:cNvPr id="43" name="组合 42"/>
          <p:cNvGrpSpPr/>
          <p:nvPr/>
        </p:nvGrpSpPr>
        <p:grpSpPr>
          <a:xfrm>
            <a:off x="6212605" y="1471089"/>
            <a:ext cx="3358991" cy="629029"/>
            <a:chOff x="3664006" y="1657351"/>
            <a:chExt cx="6139600" cy="1152073"/>
          </a:xfrm>
        </p:grpSpPr>
        <p:sp>
          <p:nvSpPr>
            <p:cNvPr id="44"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文本框 44"/>
            <p:cNvSpPr txBox="1"/>
            <p:nvPr/>
          </p:nvSpPr>
          <p:spPr>
            <a:xfrm>
              <a:off x="3883025" y="1882715"/>
              <a:ext cx="5603874" cy="69827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a:solidFill>
                    <a:schemeClr val="accent1"/>
                  </a:solidFill>
                </a:rPr>
                <a:t>高校</a:t>
              </a:r>
              <a:r>
                <a:rPr lang="zh-CN" altLang="zh-CN" dirty="0">
                  <a:solidFill>
                    <a:schemeClr val="accent1"/>
                  </a:solidFill>
                </a:rPr>
                <a:t>提出国际化办学</a:t>
              </a:r>
              <a:r>
                <a:rPr lang="zh-CN" altLang="en-US" dirty="0">
                  <a:solidFill>
                    <a:schemeClr val="accent1"/>
                  </a:solidFill>
                </a:rPr>
                <a:t>的奋斗</a:t>
              </a:r>
              <a:r>
                <a:rPr lang="zh-CN" altLang="zh-CN" dirty="0">
                  <a:solidFill>
                    <a:schemeClr val="accent1"/>
                  </a:solidFill>
                </a:rPr>
                <a:t>目标</a:t>
              </a:r>
              <a:endParaRPr lang="zh-CN" altLang="en-US" dirty="0">
                <a:solidFill>
                  <a:schemeClr val="accent1"/>
                </a:solidFill>
              </a:endParaRPr>
            </a:p>
          </p:txBody>
        </p:sp>
      </p:grpSp>
      <p:grpSp>
        <p:nvGrpSpPr>
          <p:cNvPr id="46" name="组合 45"/>
          <p:cNvGrpSpPr/>
          <p:nvPr/>
        </p:nvGrpSpPr>
        <p:grpSpPr>
          <a:xfrm>
            <a:off x="2631367" y="1468968"/>
            <a:ext cx="3336915" cy="629029"/>
            <a:chOff x="3664006" y="1657351"/>
            <a:chExt cx="6139600" cy="1152073"/>
          </a:xfrm>
        </p:grpSpPr>
        <p:sp>
          <p:nvSpPr>
            <p:cNvPr id="47"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文本框 47"/>
            <p:cNvSpPr txBox="1"/>
            <p:nvPr/>
          </p:nvSpPr>
          <p:spPr>
            <a:xfrm>
              <a:off x="3883025" y="1882715"/>
              <a:ext cx="5603875" cy="69827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dirty="0">
                  <a:solidFill>
                    <a:schemeClr val="accent1"/>
                  </a:solidFill>
                </a:rPr>
                <a:t>国家提出努力建设创新型大国</a:t>
              </a:r>
              <a:endParaRPr lang="zh-CN" altLang="en-US" dirty="0">
                <a:solidFill>
                  <a:schemeClr val="accent1"/>
                </a:solidFill>
              </a:endParaRPr>
            </a:p>
          </p:txBody>
        </p:sp>
      </p:grpSp>
      <p:grpSp>
        <p:nvGrpSpPr>
          <p:cNvPr id="49" name="组合 48"/>
          <p:cNvGrpSpPr/>
          <p:nvPr/>
        </p:nvGrpSpPr>
        <p:grpSpPr>
          <a:xfrm>
            <a:off x="8102699" y="3548897"/>
            <a:ext cx="3358991" cy="629029"/>
            <a:chOff x="3664006" y="1657351"/>
            <a:chExt cx="6139600" cy="1152073"/>
          </a:xfrm>
        </p:grpSpPr>
        <p:sp>
          <p:nvSpPr>
            <p:cNvPr id="50"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文本框 50"/>
            <p:cNvSpPr txBox="1"/>
            <p:nvPr/>
          </p:nvSpPr>
          <p:spPr>
            <a:xfrm>
              <a:off x="3883025" y="1882715"/>
              <a:ext cx="5603874" cy="75535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a:solidFill>
                    <a:schemeClr val="accent1"/>
                  </a:solidFill>
                </a:rPr>
                <a:t>学校建设目标</a:t>
              </a:r>
              <a:r>
                <a:rPr lang="zh-CN" altLang="en-US" dirty="0" smtClean="0">
                  <a:solidFill>
                    <a:schemeClr val="accent1"/>
                  </a:solidFill>
                </a:rPr>
                <a:t>和办学规模差异</a:t>
              </a:r>
              <a:endParaRPr lang="zh-CN" altLang="en-US" dirty="0">
                <a:solidFill>
                  <a:schemeClr val="accent1"/>
                </a:solidFill>
              </a:endParaRPr>
            </a:p>
          </p:txBody>
        </p:sp>
      </p:grpSp>
      <p:grpSp>
        <p:nvGrpSpPr>
          <p:cNvPr id="52" name="组合 51"/>
          <p:cNvGrpSpPr/>
          <p:nvPr/>
        </p:nvGrpSpPr>
        <p:grpSpPr>
          <a:xfrm>
            <a:off x="8102698" y="4310215"/>
            <a:ext cx="3358991" cy="629029"/>
            <a:chOff x="3664006" y="1657351"/>
            <a:chExt cx="6139600" cy="1152073"/>
          </a:xfrm>
        </p:grpSpPr>
        <p:sp>
          <p:nvSpPr>
            <p:cNvPr id="53"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文本框 53"/>
            <p:cNvSpPr txBox="1"/>
            <p:nvPr/>
          </p:nvSpPr>
          <p:spPr>
            <a:xfrm>
              <a:off x="3883025" y="1882715"/>
              <a:ext cx="5603874" cy="69827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a:solidFill>
                    <a:schemeClr val="accent1"/>
                  </a:solidFill>
                </a:rPr>
                <a:t>重点保障学科和普通学科差异</a:t>
              </a:r>
              <a:endParaRPr lang="zh-CN" altLang="en-US" dirty="0">
                <a:solidFill>
                  <a:schemeClr val="accent1"/>
                </a:solidFill>
              </a:endParaRPr>
            </a:p>
          </p:txBody>
        </p:sp>
      </p:grpSp>
      <p:grpSp>
        <p:nvGrpSpPr>
          <p:cNvPr id="55" name="组合 54"/>
          <p:cNvGrpSpPr/>
          <p:nvPr/>
        </p:nvGrpSpPr>
        <p:grpSpPr>
          <a:xfrm>
            <a:off x="8102698" y="5062292"/>
            <a:ext cx="3358991" cy="629029"/>
            <a:chOff x="3664006" y="1657351"/>
            <a:chExt cx="6139600" cy="1152073"/>
          </a:xfrm>
        </p:grpSpPr>
        <p:sp>
          <p:nvSpPr>
            <p:cNvPr id="56"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文本框 56"/>
            <p:cNvSpPr txBox="1"/>
            <p:nvPr/>
          </p:nvSpPr>
          <p:spPr>
            <a:xfrm>
              <a:off x="3883025" y="1882715"/>
              <a:ext cx="5603874" cy="75535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smtClean="0">
                  <a:solidFill>
                    <a:schemeClr val="accent1"/>
                  </a:solidFill>
                </a:rPr>
                <a:t>不同图书馆</a:t>
              </a:r>
              <a:r>
                <a:rPr lang="zh-CN" altLang="en-US" dirty="0">
                  <a:solidFill>
                    <a:schemeClr val="accent1"/>
                  </a:solidFill>
                </a:rPr>
                <a:t>文献采购</a:t>
              </a:r>
              <a:r>
                <a:rPr lang="zh-CN" altLang="en-US" dirty="0" smtClean="0">
                  <a:solidFill>
                    <a:schemeClr val="accent1"/>
                  </a:solidFill>
                </a:rPr>
                <a:t>经费差异</a:t>
              </a:r>
              <a:endParaRPr lang="zh-CN" altLang="en-US" dirty="0">
                <a:solidFill>
                  <a:schemeClr val="accent1"/>
                </a:solidFill>
              </a:endParaRPr>
            </a:p>
          </p:txBody>
        </p:sp>
      </p:grpSp>
      <p:grpSp>
        <p:nvGrpSpPr>
          <p:cNvPr id="58" name="组合 57"/>
          <p:cNvGrpSpPr/>
          <p:nvPr/>
        </p:nvGrpSpPr>
        <p:grpSpPr>
          <a:xfrm>
            <a:off x="8109320" y="5813811"/>
            <a:ext cx="3358991" cy="629029"/>
            <a:chOff x="3664006" y="1657351"/>
            <a:chExt cx="6139600" cy="1152073"/>
          </a:xfrm>
        </p:grpSpPr>
        <p:sp>
          <p:nvSpPr>
            <p:cNvPr id="59"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 name="文本框 59"/>
            <p:cNvSpPr txBox="1"/>
            <p:nvPr/>
          </p:nvSpPr>
          <p:spPr>
            <a:xfrm>
              <a:off x="3883025" y="1882715"/>
              <a:ext cx="5603874" cy="75535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smtClean="0">
                  <a:solidFill>
                    <a:schemeClr val="accent1"/>
                  </a:solidFill>
                </a:rPr>
                <a:t>国外产品和</a:t>
              </a:r>
              <a:r>
                <a:rPr lang="zh-CN" altLang="en-US" dirty="0">
                  <a:solidFill>
                    <a:schemeClr val="accent1"/>
                  </a:solidFill>
                </a:rPr>
                <a:t>国内</a:t>
              </a:r>
              <a:r>
                <a:rPr lang="zh-CN" altLang="en-US" dirty="0" smtClean="0">
                  <a:solidFill>
                    <a:schemeClr val="accent1"/>
                  </a:solidFill>
                </a:rPr>
                <a:t>产品价格差异</a:t>
              </a:r>
              <a:endParaRPr lang="zh-CN" altLang="en-US" dirty="0">
                <a:solidFill>
                  <a:schemeClr val="accent1"/>
                </a:solidFill>
              </a:endParaRPr>
            </a:p>
          </p:txBody>
        </p:sp>
      </p:grpSp>
      <p:grpSp>
        <p:nvGrpSpPr>
          <p:cNvPr id="61" name="组合 60"/>
          <p:cNvGrpSpPr/>
          <p:nvPr/>
        </p:nvGrpSpPr>
        <p:grpSpPr>
          <a:xfrm>
            <a:off x="731218" y="3995897"/>
            <a:ext cx="3358991" cy="999388"/>
            <a:chOff x="3664006" y="1657351"/>
            <a:chExt cx="6139600" cy="1152073"/>
          </a:xfrm>
        </p:grpSpPr>
        <p:sp>
          <p:nvSpPr>
            <p:cNvPr id="62"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文本框 62"/>
            <p:cNvSpPr txBox="1"/>
            <p:nvPr/>
          </p:nvSpPr>
          <p:spPr>
            <a:xfrm>
              <a:off x="3883025" y="1814468"/>
              <a:ext cx="5603874" cy="80849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a:solidFill>
                    <a:schemeClr val="accent1"/>
                  </a:solidFill>
                </a:rPr>
                <a:t>中国快速融入世界各领域</a:t>
              </a:r>
              <a:endParaRPr lang="zh-CN" altLang="en-US" dirty="0">
                <a:solidFill>
                  <a:schemeClr val="accent1"/>
                </a:solidFill>
              </a:endParaRPr>
            </a:p>
            <a:p>
              <a:pPr algn="ctr">
                <a:defRPr/>
              </a:pPr>
              <a:r>
                <a:rPr lang="zh-CN" altLang="en-US" dirty="0">
                  <a:solidFill>
                    <a:schemeClr val="accent1"/>
                  </a:solidFill>
                </a:rPr>
                <a:t>甚至试图引领部分领域的需要</a:t>
              </a:r>
              <a:endParaRPr lang="zh-CN" altLang="en-US" dirty="0">
                <a:solidFill>
                  <a:schemeClr val="accent1"/>
                </a:solidFill>
              </a:endParaRPr>
            </a:p>
          </p:txBody>
        </p:sp>
      </p:grpSp>
      <p:grpSp>
        <p:nvGrpSpPr>
          <p:cNvPr id="67" name="组合 66"/>
          <p:cNvGrpSpPr/>
          <p:nvPr/>
        </p:nvGrpSpPr>
        <p:grpSpPr>
          <a:xfrm>
            <a:off x="731218" y="5393261"/>
            <a:ext cx="3358991" cy="999388"/>
            <a:chOff x="3664006" y="1657351"/>
            <a:chExt cx="6139600" cy="1152073"/>
          </a:xfrm>
        </p:grpSpPr>
        <p:sp>
          <p:nvSpPr>
            <p:cNvPr id="68"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9" name="文本框 68"/>
            <p:cNvSpPr txBox="1"/>
            <p:nvPr/>
          </p:nvSpPr>
          <p:spPr>
            <a:xfrm>
              <a:off x="3883025" y="1814468"/>
              <a:ext cx="5603874" cy="80849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en-US" dirty="0">
                  <a:solidFill>
                    <a:schemeClr val="accent1"/>
                  </a:solidFill>
                </a:rPr>
                <a:t>面临复杂国际形势对国内重点研究方向和领域大数据保密的需要</a:t>
              </a:r>
              <a:endParaRPr lang="zh-CN" altLang="en-US" dirty="0">
                <a:solidFill>
                  <a:schemeClr val="accent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6245812" y="3415831"/>
            <a:ext cx="5946188" cy="59947"/>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rot="2700000">
            <a:off x="4368801" y="2651517"/>
            <a:ext cx="1554966" cy="155496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12"/>
          <p:cNvSpPr>
            <a:spLocks noChangeArrowheads="1"/>
          </p:cNvSpPr>
          <p:nvPr/>
        </p:nvSpPr>
        <p:spPr bwMode="auto">
          <a:xfrm>
            <a:off x="6245812" y="2830000"/>
            <a:ext cx="53860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r>
              <a:rPr lang="zh-CN" altLang="en-US"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当前外文</a:t>
            </a:r>
            <a:r>
              <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电子</a:t>
            </a:r>
            <a:r>
              <a:rPr lang="zh-CN" altLang="en-US" sz="2800" dirty="0" smtClean="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资源</a:t>
            </a:r>
            <a:r>
              <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rPr>
              <a:t>利用的几种形式</a:t>
            </a:r>
            <a:endParaRPr lang="zh-CN" altLang="en-US" sz="2800" dirty="0">
              <a:solidFill>
                <a:schemeClr val="accent1"/>
              </a:solidFill>
              <a:latin typeface="方正兰亭粗黑_GBK" panose="02000000000000000000" pitchFamily="2" charset="-122"/>
              <a:ea typeface="方正兰亭粗黑_GBK" panose="02000000000000000000" pitchFamily="2" charset="-122"/>
              <a:sym typeface="微软雅黑" panose="020B0503020204020204" pitchFamily="34" charset="-122"/>
            </a:endParaRPr>
          </a:p>
        </p:txBody>
      </p:sp>
      <p:grpSp>
        <p:nvGrpSpPr>
          <p:cNvPr id="14" name="组合 13"/>
          <p:cNvGrpSpPr/>
          <p:nvPr/>
        </p:nvGrpSpPr>
        <p:grpSpPr>
          <a:xfrm>
            <a:off x="6245812" y="3492939"/>
            <a:ext cx="3654706" cy="914271"/>
            <a:chOff x="7011561" y="3531039"/>
            <a:chExt cx="3654706" cy="914271"/>
          </a:xfrm>
        </p:grpSpPr>
        <p:grpSp>
          <p:nvGrpSpPr>
            <p:cNvPr id="29" name="组合 28"/>
            <p:cNvGrpSpPr/>
            <p:nvPr/>
          </p:nvGrpSpPr>
          <p:grpSpPr>
            <a:xfrm>
              <a:off x="7011561" y="3531039"/>
              <a:ext cx="3654706" cy="323165"/>
              <a:chOff x="7030611" y="3531039"/>
              <a:chExt cx="3654706" cy="323165"/>
            </a:xfrm>
          </p:grpSpPr>
          <p:sp>
            <p:nvSpPr>
              <p:cNvPr id="36" name="椭圆 35"/>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6"/>
              <p:cNvSpPr>
                <a:spLocks noChangeArrowheads="1"/>
              </p:cNvSpPr>
              <p:nvPr/>
            </p:nvSpPr>
            <p:spPr bwMode="auto">
              <a:xfrm>
                <a:off x="7176947" y="3531039"/>
                <a:ext cx="35083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nSpc>
                    <a:spcPct val="150000"/>
                  </a:lnSpc>
                  <a:defRPr/>
                </a:pPr>
                <a:r>
                  <a:rPr lang="zh-CN" altLang="zh-CN" sz="1400" dirty="0">
                    <a:solidFill>
                      <a:schemeClr val="accent1"/>
                    </a:solidFill>
                    <a:latin typeface="微软雅黑" panose="020B0503020204020204" pitchFamily="34" charset="-122"/>
                    <a:ea typeface="微软雅黑" panose="020B0503020204020204" pitchFamily="34" charset="-122"/>
                    <a:cs typeface="+mn-ea"/>
                  </a:rPr>
                  <a:t>国外</a:t>
                </a:r>
                <a:r>
                  <a:rPr lang="zh-CN" altLang="en-US" sz="1400" dirty="0">
                    <a:solidFill>
                      <a:schemeClr val="accent1"/>
                    </a:solidFill>
                    <a:latin typeface="微软雅黑" panose="020B0503020204020204" pitchFamily="34" charset="-122"/>
                    <a:ea typeface="微软雅黑" panose="020B0503020204020204" pitchFamily="34" charset="-122"/>
                    <a:cs typeface="+mn-ea"/>
                  </a:rPr>
                  <a:t>全文</a:t>
                </a:r>
                <a:r>
                  <a:rPr lang="zh-CN" altLang="zh-CN" sz="1400" dirty="0">
                    <a:solidFill>
                      <a:schemeClr val="accent1"/>
                    </a:solidFill>
                    <a:latin typeface="微软雅黑" panose="020B0503020204020204" pitchFamily="34" charset="-122"/>
                    <a:ea typeface="微软雅黑" panose="020B0503020204020204" pitchFamily="34" charset="-122"/>
                    <a:cs typeface="+mn-ea"/>
                  </a:rPr>
                  <a:t>网络数据库</a:t>
                </a:r>
                <a:endParaRPr lang="en-US" altLang="zh-CN" sz="1400" dirty="0">
                  <a:solidFill>
                    <a:schemeClr val="accent1"/>
                  </a:solidFill>
                  <a:latin typeface="微软雅黑" panose="020B0503020204020204" pitchFamily="34" charset="-122"/>
                  <a:ea typeface="微软雅黑" panose="020B0503020204020204" pitchFamily="34" charset="-122"/>
                  <a:cs typeface="+mn-ea"/>
                </a:endParaRPr>
              </a:p>
            </p:txBody>
          </p:sp>
        </p:grpSp>
        <p:grpSp>
          <p:nvGrpSpPr>
            <p:cNvPr id="20" name="组合 19"/>
            <p:cNvGrpSpPr/>
            <p:nvPr/>
          </p:nvGrpSpPr>
          <p:grpSpPr>
            <a:xfrm>
              <a:off x="7011561" y="3840984"/>
              <a:ext cx="1964054" cy="285078"/>
              <a:chOff x="7030611" y="3524461"/>
              <a:chExt cx="1964054" cy="285078"/>
            </a:xfrm>
          </p:grpSpPr>
          <p:sp>
            <p:nvSpPr>
              <p:cNvPr id="27" name="椭圆 26"/>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6"/>
              <p:cNvSpPr>
                <a:spLocks noChangeArrowheads="1"/>
              </p:cNvSpPr>
              <p:nvPr/>
            </p:nvSpPr>
            <p:spPr bwMode="auto">
              <a:xfrm>
                <a:off x="7157213" y="3524461"/>
                <a:ext cx="1837452"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lnSpc>
                    <a:spcPct val="150000"/>
                  </a:lnSpc>
                  <a:defRPr/>
                </a:pPr>
                <a:r>
                  <a:rPr lang="zh-CN" altLang="zh-CN" sz="1400" dirty="0">
                    <a:solidFill>
                      <a:schemeClr val="accent1"/>
                    </a:solidFill>
                    <a:latin typeface="微软雅黑" panose="020B0503020204020204" pitchFamily="34" charset="-122"/>
                    <a:ea typeface="微软雅黑" panose="020B0503020204020204" pitchFamily="34" charset="-122"/>
                    <a:cs typeface="+mn-ea"/>
                  </a:rPr>
                  <a:t>数字化自建外文资源库</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grpSp>
        <p:grpSp>
          <p:nvGrpSpPr>
            <p:cNvPr id="17" name="组合 16"/>
            <p:cNvGrpSpPr/>
            <p:nvPr/>
          </p:nvGrpSpPr>
          <p:grpSpPr>
            <a:xfrm>
              <a:off x="7011561" y="4229866"/>
              <a:ext cx="3187638" cy="215444"/>
              <a:chOff x="7030611" y="3596819"/>
              <a:chExt cx="3187638" cy="215444"/>
            </a:xfrm>
          </p:grpSpPr>
          <p:sp>
            <p:nvSpPr>
              <p:cNvPr id="18" name="椭圆 17"/>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6"/>
              <p:cNvSpPr>
                <a:spLocks noChangeArrowheads="1"/>
              </p:cNvSpPr>
              <p:nvPr/>
            </p:nvSpPr>
            <p:spPr bwMode="auto">
              <a:xfrm>
                <a:off x="7176947" y="3596819"/>
                <a:ext cx="30413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defRPr/>
                </a:pPr>
                <a:r>
                  <a:rPr lang="zh-CN" altLang="zh-CN" sz="1400" dirty="0">
                    <a:solidFill>
                      <a:schemeClr val="accent1"/>
                    </a:solidFill>
                    <a:latin typeface="微软雅黑" panose="020B0503020204020204" pitchFamily="34" charset="-122"/>
                    <a:ea typeface="微软雅黑" panose="020B0503020204020204" pitchFamily="34" charset="-122"/>
                    <a:cs typeface="+mn-ea"/>
                  </a:rPr>
                  <a:t>国内的各种外文电子资源</a:t>
                </a:r>
                <a:r>
                  <a:rPr lang="zh-CN" altLang="en-US" sz="1400" dirty="0">
                    <a:solidFill>
                      <a:schemeClr val="accent1"/>
                    </a:solidFill>
                    <a:latin typeface="微软雅黑" panose="020B0503020204020204" pitchFamily="34" charset="-122"/>
                    <a:ea typeface="微软雅黑" panose="020B0503020204020204" pitchFamily="34" charset="-122"/>
                    <a:cs typeface="+mn-ea"/>
                  </a:rPr>
                  <a:t>服务</a:t>
                </a:r>
                <a:r>
                  <a:rPr lang="zh-CN" altLang="zh-CN" sz="1400" dirty="0">
                    <a:solidFill>
                      <a:schemeClr val="accent1"/>
                    </a:solidFill>
                    <a:latin typeface="微软雅黑" panose="020B0503020204020204" pitchFamily="34" charset="-122"/>
                    <a:ea typeface="微软雅黑" panose="020B0503020204020204" pitchFamily="34" charset="-122"/>
                    <a:cs typeface="+mn-ea"/>
                  </a:rPr>
                  <a:t>保障系统</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grpSp>
      </p:grpSp>
      <p:sp>
        <p:nvSpPr>
          <p:cNvPr id="23" name="Freeform 213"/>
          <p:cNvSpPr>
            <a:spLocks noEditPoints="1"/>
          </p:cNvSpPr>
          <p:nvPr/>
        </p:nvSpPr>
        <p:spPr bwMode="auto">
          <a:xfrm>
            <a:off x="4746871" y="3082788"/>
            <a:ext cx="798825" cy="733316"/>
          </a:xfrm>
          <a:custGeom>
            <a:avLst/>
            <a:gdLst>
              <a:gd name="T0" fmla="*/ 1092479649 w 174"/>
              <a:gd name="T1" fmla="*/ 1330642500 h 152"/>
              <a:gd name="T2" fmla="*/ 1082456493 w 174"/>
              <a:gd name="T3" fmla="*/ 1280239375 h 152"/>
              <a:gd name="T4" fmla="*/ 661502949 w 174"/>
              <a:gd name="T5" fmla="*/ 1280239375 h 152"/>
              <a:gd name="T6" fmla="*/ 641456638 w 174"/>
              <a:gd name="T7" fmla="*/ 1381045625 h 152"/>
              <a:gd name="T8" fmla="*/ 591344025 w 174"/>
              <a:gd name="T9" fmla="*/ 1461690625 h 152"/>
              <a:gd name="T10" fmla="*/ 501138790 w 174"/>
              <a:gd name="T11" fmla="*/ 1491932500 h 152"/>
              <a:gd name="T12" fmla="*/ 501138790 w 174"/>
              <a:gd name="T13" fmla="*/ 1532255000 h 152"/>
              <a:gd name="T14" fmla="*/ 1242820653 w 174"/>
              <a:gd name="T15" fmla="*/ 1532255000 h 152"/>
              <a:gd name="T16" fmla="*/ 1242820653 w 174"/>
              <a:gd name="T17" fmla="*/ 1491932500 h 152"/>
              <a:gd name="T18" fmla="*/ 1152615418 w 174"/>
              <a:gd name="T19" fmla="*/ 1461690625 h 152"/>
              <a:gd name="T20" fmla="*/ 1092479649 w 174"/>
              <a:gd name="T21" fmla="*/ 1330642500 h 152"/>
              <a:gd name="T22" fmla="*/ 1693846830 w 174"/>
              <a:gd name="T23" fmla="*/ 0 h 152"/>
              <a:gd name="T24" fmla="*/ 50112613 w 174"/>
              <a:gd name="T25" fmla="*/ 0 h 152"/>
              <a:gd name="T26" fmla="*/ 0 w 174"/>
              <a:gd name="T27" fmla="*/ 50403125 h 152"/>
              <a:gd name="T28" fmla="*/ 0 w 174"/>
              <a:gd name="T29" fmla="*/ 1139110625 h 152"/>
              <a:gd name="T30" fmla="*/ 50112613 w 174"/>
              <a:gd name="T31" fmla="*/ 1189513750 h 152"/>
              <a:gd name="T32" fmla="*/ 1693846830 w 174"/>
              <a:gd name="T33" fmla="*/ 1189513750 h 152"/>
              <a:gd name="T34" fmla="*/ 1743959443 w 174"/>
              <a:gd name="T35" fmla="*/ 1139110625 h 152"/>
              <a:gd name="T36" fmla="*/ 1743959443 w 174"/>
              <a:gd name="T37" fmla="*/ 50403125 h 152"/>
              <a:gd name="T38" fmla="*/ 1693846830 w 174"/>
              <a:gd name="T39" fmla="*/ 0 h 152"/>
              <a:gd name="T40" fmla="*/ 1623687906 w 174"/>
              <a:gd name="T41" fmla="*/ 1068546250 h 152"/>
              <a:gd name="T42" fmla="*/ 120271537 w 174"/>
              <a:gd name="T43" fmla="*/ 1068546250 h 152"/>
              <a:gd name="T44" fmla="*/ 120271537 w 174"/>
              <a:gd name="T45" fmla="*/ 131048125 h 152"/>
              <a:gd name="T46" fmla="*/ 1623687906 w 174"/>
              <a:gd name="T47" fmla="*/ 131048125 h 152"/>
              <a:gd name="T48" fmla="*/ 1623687906 w 174"/>
              <a:gd name="T49" fmla="*/ 106854625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chemeClr val="accent5"/>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300052"/>
            <a:ext cx="2837275" cy="40011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zh-CN" sz="2000" b="1" spc="300" dirty="0">
                <a:solidFill>
                  <a:schemeClr val="accent5"/>
                </a:solidFill>
              </a:rPr>
              <a:t>国外</a:t>
            </a:r>
            <a:r>
              <a:rPr lang="zh-CN" altLang="en-US" sz="2000" b="1" spc="300" dirty="0">
                <a:solidFill>
                  <a:schemeClr val="accent5"/>
                </a:solidFill>
              </a:rPr>
              <a:t>全文</a:t>
            </a:r>
            <a:r>
              <a:rPr lang="zh-CN" altLang="zh-CN" sz="2000" b="1" spc="300" dirty="0">
                <a:solidFill>
                  <a:schemeClr val="accent5"/>
                </a:solidFill>
              </a:rPr>
              <a:t>网络</a:t>
            </a:r>
            <a:r>
              <a:rPr lang="zh-CN" altLang="zh-CN" sz="2000" b="1" spc="300" dirty="0" smtClean="0">
                <a:solidFill>
                  <a:schemeClr val="accent5"/>
                </a:solidFill>
              </a:rPr>
              <a:t>数据库</a:t>
            </a:r>
            <a:endParaRPr lang="en-US" altLang="zh-CN"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388394" y="828881"/>
            <a:ext cx="1229644" cy="2122783"/>
            <a:chOff x="2388394" y="1657351"/>
            <a:chExt cx="1229644" cy="1152073"/>
          </a:xfrm>
          <a:effectLst/>
        </p:grpSpPr>
        <p:sp>
          <p:nvSpPr>
            <p:cNvPr id="22" name="Freeform 5"/>
            <p:cNvSpPr/>
            <p:nvPr/>
          </p:nvSpPr>
          <p:spPr bwMode="auto">
            <a:xfrm>
              <a:off x="2388394" y="1657351"/>
              <a:ext cx="1229644" cy="1152073"/>
            </a:xfrm>
            <a:custGeom>
              <a:avLst/>
              <a:gdLst>
                <a:gd name="T0" fmla="*/ 10 w 107"/>
                <a:gd name="T1" fmla="*/ 0 h 100"/>
                <a:gd name="T2" fmla="*/ 90 w 107"/>
                <a:gd name="T3" fmla="*/ 0 h 100"/>
                <a:gd name="T4" fmla="*/ 100 w 107"/>
                <a:gd name="T5" fmla="*/ 10 h 100"/>
                <a:gd name="T6" fmla="*/ 100 w 107"/>
                <a:gd name="T7" fmla="*/ 43 h 100"/>
                <a:gd name="T8" fmla="*/ 107 w 107"/>
                <a:gd name="T9" fmla="*/ 50 h 100"/>
                <a:gd name="T10" fmla="*/ 100 w 107"/>
                <a:gd name="T11" fmla="*/ 57 h 100"/>
                <a:gd name="T12" fmla="*/ 100 w 107"/>
                <a:gd name="T13" fmla="*/ 90 h 100"/>
                <a:gd name="T14" fmla="*/ 90 w 107"/>
                <a:gd name="T15" fmla="*/ 100 h 100"/>
                <a:gd name="T16" fmla="*/ 10 w 107"/>
                <a:gd name="T17" fmla="*/ 100 h 100"/>
                <a:gd name="T18" fmla="*/ 0 w 107"/>
                <a:gd name="T19" fmla="*/ 90 h 100"/>
                <a:gd name="T20" fmla="*/ 0 w 107"/>
                <a:gd name="T21" fmla="*/ 10 h 100"/>
                <a:gd name="T22" fmla="*/ 10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10" y="0"/>
                  </a:moveTo>
                  <a:lnTo>
                    <a:pt x="90" y="0"/>
                  </a:lnTo>
                  <a:cubicBezTo>
                    <a:pt x="95" y="0"/>
                    <a:pt x="100" y="5"/>
                    <a:pt x="100" y="10"/>
                  </a:cubicBezTo>
                  <a:lnTo>
                    <a:pt x="100" y="43"/>
                  </a:lnTo>
                  <a:lnTo>
                    <a:pt x="107" y="50"/>
                  </a:lnTo>
                  <a:lnTo>
                    <a:pt x="100" y="57"/>
                  </a:lnTo>
                  <a:lnTo>
                    <a:pt x="100" y="90"/>
                  </a:lnTo>
                  <a:cubicBezTo>
                    <a:pt x="100" y="95"/>
                    <a:pt x="95" y="100"/>
                    <a:pt x="90" y="100"/>
                  </a:cubicBezTo>
                  <a:lnTo>
                    <a:pt x="10" y="100"/>
                  </a:lnTo>
                  <a:cubicBezTo>
                    <a:pt x="5" y="100"/>
                    <a:pt x="0" y="95"/>
                    <a:pt x="0" y="90"/>
                  </a:cubicBezTo>
                  <a:lnTo>
                    <a:pt x="0" y="10"/>
                  </a:lnTo>
                  <a:cubicBezTo>
                    <a:pt x="0" y="5"/>
                    <a:pt x="5" y="0"/>
                    <a:pt x="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a:spLocks noChangeArrowheads="1"/>
            </p:cNvSpPr>
            <p:nvPr/>
          </p:nvSpPr>
          <p:spPr bwMode="auto">
            <a:xfrm>
              <a:off x="2541304" y="2118427"/>
              <a:ext cx="866674" cy="21714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优势</a:t>
              </a:r>
              <a:endParaRPr lang="zh-CN" altLang="en-US" sz="2000" b="1" spc="300" dirty="0">
                <a:solidFill>
                  <a:srgbClr val="2D2D2D"/>
                </a:solidFill>
                <a:cs typeface="+mn-ea"/>
                <a:sym typeface="微软雅黑" panose="020B0503020204020204" pitchFamily="34" charset="-122"/>
              </a:endParaRPr>
            </a:p>
          </p:txBody>
        </p:sp>
      </p:grpSp>
      <p:grpSp>
        <p:nvGrpSpPr>
          <p:cNvPr id="24" name="组合 23"/>
          <p:cNvGrpSpPr/>
          <p:nvPr/>
        </p:nvGrpSpPr>
        <p:grpSpPr>
          <a:xfrm>
            <a:off x="3716633" y="828882"/>
            <a:ext cx="6139600" cy="578900"/>
            <a:chOff x="3664006" y="1657351"/>
            <a:chExt cx="6139600" cy="1152073"/>
          </a:xfrm>
        </p:grpSpPr>
        <p:sp>
          <p:nvSpPr>
            <p:cNvPr id="2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文本框 2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grpSp>
        <p:nvGrpSpPr>
          <p:cNvPr id="27" name="组合 26"/>
          <p:cNvGrpSpPr/>
          <p:nvPr/>
        </p:nvGrpSpPr>
        <p:grpSpPr>
          <a:xfrm>
            <a:off x="8626589" y="3387886"/>
            <a:ext cx="1229644" cy="2285451"/>
            <a:chOff x="8573962" y="3096724"/>
            <a:chExt cx="1229644" cy="1152073"/>
          </a:xfrm>
          <a:effectLst/>
        </p:grpSpPr>
        <p:sp>
          <p:nvSpPr>
            <p:cNvPr id="28" name="Freeform 9"/>
            <p:cNvSpPr/>
            <p:nvPr/>
          </p:nvSpPr>
          <p:spPr bwMode="auto">
            <a:xfrm>
              <a:off x="8573962" y="3096724"/>
              <a:ext cx="1229644" cy="1152073"/>
            </a:xfrm>
            <a:custGeom>
              <a:avLst/>
              <a:gdLst>
                <a:gd name="T0" fmla="*/ 97 w 107"/>
                <a:gd name="T1" fmla="*/ 0 h 100"/>
                <a:gd name="T2" fmla="*/ 17 w 107"/>
                <a:gd name="T3" fmla="*/ 0 h 100"/>
                <a:gd name="T4" fmla="*/ 7 w 107"/>
                <a:gd name="T5" fmla="*/ 10 h 100"/>
                <a:gd name="T6" fmla="*/ 7 w 107"/>
                <a:gd name="T7" fmla="*/ 43 h 100"/>
                <a:gd name="T8" fmla="*/ 0 w 107"/>
                <a:gd name="T9" fmla="*/ 50 h 100"/>
                <a:gd name="T10" fmla="*/ 7 w 107"/>
                <a:gd name="T11" fmla="*/ 57 h 100"/>
                <a:gd name="T12" fmla="*/ 7 w 107"/>
                <a:gd name="T13" fmla="*/ 90 h 100"/>
                <a:gd name="T14" fmla="*/ 17 w 107"/>
                <a:gd name="T15" fmla="*/ 100 h 100"/>
                <a:gd name="T16" fmla="*/ 97 w 107"/>
                <a:gd name="T17" fmla="*/ 100 h 100"/>
                <a:gd name="T18" fmla="*/ 107 w 107"/>
                <a:gd name="T19" fmla="*/ 90 h 100"/>
                <a:gd name="T20" fmla="*/ 107 w 107"/>
                <a:gd name="T21" fmla="*/ 10 h 100"/>
                <a:gd name="T22" fmla="*/ 97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97" y="0"/>
                  </a:moveTo>
                  <a:lnTo>
                    <a:pt x="17" y="0"/>
                  </a:lnTo>
                  <a:cubicBezTo>
                    <a:pt x="12" y="0"/>
                    <a:pt x="7" y="5"/>
                    <a:pt x="7" y="10"/>
                  </a:cubicBezTo>
                  <a:lnTo>
                    <a:pt x="7" y="43"/>
                  </a:lnTo>
                  <a:lnTo>
                    <a:pt x="0" y="50"/>
                  </a:lnTo>
                  <a:lnTo>
                    <a:pt x="7" y="57"/>
                  </a:lnTo>
                  <a:lnTo>
                    <a:pt x="7" y="90"/>
                  </a:lnTo>
                  <a:cubicBezTo>
                    <a:pt x="7" y="95"/>
                    <a:pt x="12" y="100"/>
                    <a:pt x="17" y="100"/>
                  </a:cubicBezTo>
                  <a:lnTo>
                    <a:pt x="97" y="100"/>
                  </a:lnTo>
                  <a:cubicBezTo>
                    <a:pt x="102" y="100"/>
                    <a:pt x="107" y="95"/>
                    <a:pt x="107" y="90"/>
                  </a:cubicBezTo>
                  <a:lnTo>
                    <a:pt x="107" y="10"/>
                  </a:lnTo>
                  <a:cubicBezTo>
                    <a:pt x="107" y="5"/>
                    <a:pt x="102" y="0"/>
                    <a:pt x="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文本框 28"/>
            <p:cNvSpPr txBox="1">
              <a:spLocks noChangeArrowheads="1"/>
            </p:cNvSpPr>
            <p:nvPr/>
          </p:nvSpPr>
          <p:spPr bwMode="auto">
            <a:xfrm>
              <a:off x="8803072" y="3571915"/>
              <a:ext cx="866674" cy="20169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劣势</a:t>
              </a:r>
              <a:endParaRPr lang="zh-CN" altLang="en-US" sz="2000" b="1" spc="300" dirty="0">
                <a:solidFill>
                  <a:srgbClr val="2D2D2D"/>
                </a:solidFill>
                <a:cs typeface="+mn-ea"/>
                <a:sym typeface="微软雅黑" panose="020B0503020204020204" pitchFamily="34" charset="-122"/>
              </a:endParaRPr>
            </a:p>
          </p:txBody>
        </p:sp>
      </p:grpSp>
      <p:grpSp>
        <p:nvGrpSpPr>
          <p:cNvPr id="30" name="组合 29"/>
          <p:cNvGrpSpPr/>
          <p:nvPr/>
        </p:nvGrpSpPr>
        <p:grpSpPr>
          <a:xfrm>
            <a:off x="2388394" y="3387886"/>
            <a:ext cx="6139600" cy="822301"/>
            <a:chOff x="2388394" y="3096722"/>
            <a:chExt cx="6139600" cy="1619015"/>
          </a:xfrm>
        </p:grpSpPr>
        <p:sp>
          <p:nvSpPr>
            <p:cNvPr id="31"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文本框 31"/>
            <p:cNvSpPr txBox="1"/>
            <p:nvPr/>
          </p:nvSpPr>
          <p:spPr>
            <a:xfrm>
              <a:off x="2541304" y="3212266"/>
              <a:ext cx="5898798" cy="138086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订购费用高昂，且使用控制严格</a:t>
              </a:r>
              <a:r>
                <a:rPr lang="zh-CN" altLang="en-US" dirty="0">
                  <a:solidFill>
                    <a:schemeClr val="accent1"/>
                  </a:solidFill>
                  <a:cs typeface="+mn-ea"/>
                </a:rPr>
                <a:t>，大型库很难有财力多库整库订购</a:t>
              </a:r>
              <a:endParaRPr lang="zh-CN" altLang="en-US" dirty="0">
                <a:solidFill>
                  <a:schemeClr val="accent1"/>
                </a:solidFill>
                <a:cs typeface="+mn-ea"/>
              </a:endParaRPr>
            </a:p>
          </p:txBody>
        </p:sp>
      </p:grpSp>
      <p:sp>
        <p:nvSpPr>
          <p:cNvPr id="33" name="矩形 32"/>
          <p:cNvSpPr/>
          <p:nvPr/>
        </p:nvSpPr>
        <p:spPr>
          <a:xfrm>
            <a:off x="3837057" y="940184"/>
            <a:ext cx="1826141"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资源来源更有保障</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4" name="组合 33"/>
          <p:cNvGrpSpPr/>
          <p:nvPr/>
        </p:nvGrpSpPr>
        <p:grpSpPr>
          <a:xfrm>
            <a:off x="3716633" y="1600823"/>
            <a:ext cx="6139600" cy="578900"/>
            <a:chOff x="3664006" y="1657351"/>
            <a:chExt cx="6139600" cy="1152073"/>
          </a:xfrm>
        </p:grpSpPr>
        <p:sp>
          <p:nvSpPr>
            <p:cNvPr id="3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文本框 3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37" name="矩形 36"/>
          <p:cNvSpPr/>
          <p:nvPr/>
        </p:nvSpPr>
        <p:spPr>
          <a:xfrm>
            <a:off x="3837057" y="1709227"/>
            <a:ext cx="4083169"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学科范围广，订购高校用户多，业内名气大</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8" name="组合 37"/>
          <p:cNvGrpSpPr/>
          <p:nvPr/>
        </p:nvGrpSpPr>
        <p:grpSpPr>
          <a:xfrm>
            <a:off x="3716633" y="2372764"/>
            <a:ext cx="6139600" cy="578900"/>
            <a:chOff x="3664006" y="1657351"/>
            <a:chExt cx="6139600" cy="1152073"/>
          </a:xfrm>
        </p:grpSpPr>
        <p:sp>
          <p:nvSpPr>
            <p:cNvPr id="39"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文本框 39"/>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41" name="矩形 40"/>
          <p:cNvSpPr/>
          <p:nvPr/>
        </p:nvSpPr>
        <p:spPr>
          <a:xfrm>
            <a:off x="3837057" y="2462179"/>
            <a:ext cx="3877985"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网络使用，方便快捷，节约本地硬件投入</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42" name="组合 41"/>
          <p:cNvGrpSpPr/>
          <p:nvPr/>
        </p:nvGrpSpPr>
        <p:grpSpPr>
          <a:xfrm>
            <a:off x="2388394" y="4421795"/>
            <a:ext cx="6139600" cy="509974"/>
            <a:chOff x="2388394" y="3096722"/>
            <a:chExt cx="6139600" cy="1619015"/>
          </a:xfrm>
        </p:grpSpPr>
        <p:sp>
          <p:nvSpPr>
            <p:cNvPr id="43"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文本框 43"/>
            <p:cNvSpPr txBox="1"/>
            <p:nvPr/>
          </p:nvSpPr>
          <p:spPr>
            <a:xfrm>
              <a:off x="2541304" y="3212265"/>
              <a:ext cx="5898798" cy="121038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solidFill>
                    <a:schemeClr val="accent1"/>
                  </a:solidFill>
                  <a:cs typeface="+mn-ea"/>
                </a:rPr>
                <a:t>单位的重点研究方向和关注领域被国外数据库商所掌握</a:t>
              </a:r>
              <a:endParaRPr lang="zh-CN" altLang="en-US" dirty="0">
                <a:solidFill>
                  <a:schemeClr val="accent1"/>
                </a:solidFill>
                <a:cs typeface="+mn-ea"/>
              </a:endParaRPr>
            </a:p>
          </p:txBody>
        </p:sp>
      </p:grpSp>
      <p:grpSp>
        <p:nvGrpSpPr>
          <p:cNvPr id="45" name="组合 44"/>
          <p:cNvGrpSpPr/>
          <p:nvPr/>
        </p:nvGrpSpPr>
        <p:grpSpPr>
          <a:xfrm>
            <a:off x="2388394" y="5163363"/>
            <a:ext cx="6139600" cy="509974"/>
            <a:chOff x="2388394" y="3096722"/>
            <a:chExt cx="6139600" cy="1619015"/>
          </a:xfrm>
        </p:grpSpPr>
        <p:sp>
          <p:nvSpPr>
            <p:cNvPr id="46"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文本框 46"/>
            <p:cNvSpPr txBox="1"/>
            <p:nvPr/>
          </p:nvSpPr>
          <p:spPr>
            <a:xfrm>
              <a:off x="2541304" y="3212265"/>
              <a:ext cx="5898798" cy="121038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无法本地馆藏</a:t>
              </a:r>
              <a:r>
                <a:rPr lang="zh-CN" altLang="en-US" dirty="0">
                  <a:solidFill>
                    <a:schemeClr val="accent1"/>
                  </a:solidFill>
                  <a:cs typeface="+mn-ea"/>
                </a:rPr>
                <a:t>且依赖于互联网</a:t>
              </a:r>
              <a:r>
                <a:rPr lang="zh-CN" altLang="zh-CN" dirty="0">
                  <a:solidFill>
                    <a:schemeClr val="accent1"/>
                  </a:solidFill>
                  <a:cs typeface="+mn-ea"/>
                </a:rPr>
                <a:t>，一旦停用，一无所有</a:t>
              </a:r>
              <a:endParaRPr lang="zh-CN" altLang="en-US" dirty="0">
                <a:solidFill>
                  <a:schemeClr val="accent1"/>
                </a:solidFill>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21116"/>
            <a:ext cx="3145930" cy="55399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50000"/>
              </a:lnSpc>
              <a:defRPr/>
            </a:pPr>
            <a:r>
              <a:rPr lang="zh-CN" altLang="zh-CN" sz="2000" b="1" spc="300" dirty="0">
                <a:solidFill>
                  <a:schemeClr val="accent5"/>
                </a:solidFill>
              </a:rPr>
              <a:t>数字化自建外文资源库</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388394" y="828881"/>
            <a:ext cx="1229644" cy="2122783"/>
            <a:chOff x="2388394" y="1657351"/>
            <a:chExt cx="1229644" cy="1152073"/>
          </a:xfrm>
          <a:effectLst/>
        </p:grpSpPr>
        <p:sp>
          <p:nvSpPr>
            <p:cNvPr id="22" name="Freeform 5"/>
            <p:cNvSpPr/>
            <p:nvPr/>
          </p:nvSpPr>
          <p:spPr bwMode="auto">
            <a:xfrm>
              <a:off x="2388394" y="1657351"/>
              <a:ext cx="1229644" cy="1152073"/>
            </a:xfrm>
            <a:custGeom>
              <a:avLst/>
              <a:gdLst>
                <a:gd name="T0" fmla="*/ 10 w 107"/>
                <a:gd name="T1" fmla="*/ 0 h 100"/>
                <a:gd name="T2" fmla="*/ 90 w 107"/>
                <a:gd name="T3" fmla="*/ 0 h 100"/>
                <a:gd name="T4" fmla="*/ 100 w 107"/>
                <a:gd name="T5" fmla="*/ 10 h 100"/>
                <a:gd name="T6" fmla="*/ 100 w 107"/>
                <a:gd name="T7" fmla="*/ 43 h 100"/>
                <a:gd name="T8" fmla="*/ 107 w 107"/>
                <a:gd name="T9" fmla="*/ 50 h 100"/>
                <a:gd name="T10" fmla="*/ 100 w 107"/>
                <a:gd name="T11" fmla="*/ 57 h 100"/>
                <a:gd name="T12" fmla="*/ 100 w 107"/>
                <a:gd name="T13" fmla="*/ 90 h 100"/>
                <a:gd name="T14" fmla="*/ 90 w 107"/>
                <a:gd name="T15" fmla="*/ 100 h 100"/>
                <a:gd name="T16" fmla="*/ 10 w 107"/>
                <a:gd name="T17" fmla="*/ 100 h 100"/>
                <a:gd name="T18" fmla="*/ 0 w 107"/>
                <a:gd name="T19" fmla="*/ 90 h 100"/>
                <a:gd name="T20" fmla="*/ 0 w 107"/>
                <a:gd name="T21" fmla="*/ 10 h 100"/>
                <a:gd name="T22" fmla="*/ 10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10" y="0"/>
                  </a:moveTo>
                  <a:lnTo>
                    <a:pt x="90" y="0"/>
                  </a:lnTo>
                  <a:cubicBezTo>
                    <a:pt x="95" y="0"/>
                    <a:pt x="100" y="5"/>
                    <a:pt x="100" y="10"/>
                  </a:cubicBezTo>
                  <a:lnTo>
                    <a:pt x="100" y="43"/>
                  </a:lnTo>
                  <a:lnTo>
                    <a:pt x="107" y="50"/>
                  </a:lnTo>
                  <a:lnTo>
                    <a:pt x="100" y="57"/>
                  </a:lnTo>
                  <a:lnTo>
                    <a:pt x="100" y="90"/>
                  </a:lnTo>
                  <a:cubicBezTo>
                    <a:pt x="100" y="95"/>
                    <a:pt x="95" y="100"/>
                    <a:pt x="90" y="100"/>
                  </a:cubicBezTo>
                  <a:lnTo>
                    <a:pt x="10" y="100"/>
                  </a:lnTo>
                  <a:cubicBezTo>
                    <a:pt x="5" y="100"/>
                    <a:pt x="0" y="95"/>
                    <a:pt x="0" y="90"/>
                  </a:cubicBezTo>
                  <a:lnTo>
                    <a:pt x="0" y="10"/>
                  </a:lnTo>
                  <a:cubicBezTo>
                    <a:pt x="0" y="5"/>
                    <a:pt x="5" y="0"/>
                    <a:pt x="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a:spLocks noChangeArrowheads="1"/>
            </p:cNvSpPr>
            <p:nvPr/>
          </p:nvSpPr>
          <p:spPr bwMode="auto">
            <a:xfrm>
              <a:off x="2541304" y="2118427"/>
              <a:ext cx="866674" cy="21714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优势</a:t>
              </a:r>
              <a:endParaRPr lang="zh-CN" altLang="en-US" sz="2000" b="1" spc="300" dirty="0">
                <a:solidFill>
                  <a:srgbClr val="2D2D2D"/>
                </a:solidFill>
                <a:cs typeface="+mn-ea"/>
                <a:sym typeface="微软雅黑" panose="020B0503020204020204" pitchFamily="34" charset="-122"/>
              </a:endParaRPr>
            </a:p>
          </p:txBody>
        </p:sp>
      </p:grpSp>
      <p:grpSp>
        <p:nvGrpSpPr>
          <p:cNvPr id="24" name="组合 23"/>
          <p:cNvGrpSpPr/>
          <p:nvPr/>
        </p:nvGrpSpPr>
        <p:grpSpPr>
          <a:xfrm>
            <a:off x="3716633" y="828882"/>
            <a:ext cx="6139600" cy="578900"/>
            <a:chOff x="3664006" y="1657351"/>
            <a:chExt cx="6139600" cy="1152073"/>
          </a:xfrm>
        </p:grpSpPr>
        <p:sp>
          <p:nvSpPr>
            <p:cNvPr id="2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文本框 2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grpSp>
        <p:nvGrpSpPr>
          <p:cNvPr id="27" name="组合 26"/>
          <p:cNvGrpSpPr/>
          <p:nvPr/>
        </p:nvGrpSpPr>
        <p:grpSpPr>
          <a:xfrm>
            <a:off x="8626589" y="3387886"/>
            <a:ext cx="1229644" cy="2285451"/>
            <a:chOff x="8573962" y="3096724"/>
            <a:chExt cx="1229644" cy="1152073"/>
          </a:xfrm>
          <a:effectLst/>
        </p:grpSpPr>
        <p:sp>
          <p:nvSpPr>
            <p:cNvPr id="28" name="Freeform 9"/>
            <p:cNvSpPr/>
            <p:nvPr/>
          </p:nvSpPr>
          <p:spPr bwMode="auto">
            <a:xfrm>
              <a:off x="8573962" y="3096724"/>
              <a:ext cx="1229644" cy="1152073"/>
            </a:xfrm>
            <a:custGeom>
              <a:avLst/>
              <a:gdLst>
                <a:gd name="T0" fmla="*/ 97 w 107"/>
                <a:gd name="T1" fmla="*/ 0 h 100"/>
                <a:gd name="T2" fmla="*/ 17 w 107"/>
                <a:gd name="T3" fmla="*/ 0 h 100"/>
                <a:gd name="T4" fmla="*/ 7 w 107"/>
                <a:gd name="T5" fmla="*/ 10 h 100"/>
                <a:gd name="T6" fmla="*/ 7 w 107"/>
                <a:gd name="T7" fmla="*/ 43 h 100"/>
                <a:gd name="T8" fmla="*/ 0 w 107"/>
                <a:gd name="T9" fmla="*/ 50 h 100"/>
                <a:gd name="T10" fmla="*/ 7 w 107"/>
                <a:gd name="T11" fmla="*/ 57 h 100"/>
                <a:gd name="T12" fmla="*/ 7 w 107"/>
                <a:gd name="T13" fmla="*/ 90 h 100"/>
                <a:gd name="T14" fmla="*/ 17 w 107"/>
                <a:gd name="T15" fmla="*/ 100 h 100"/>
                <a:gd name="T16" fmla="*/ 97 w 107"/>
                <a:gd name="T17" fmla="*/ 100 h 100"/>
                <a:gd name="T18" fmla="*/ 107 w 107"/>
                <a:gd name="T19" fmla="*/ 90 h 100"/>
                <a:gd name="T20" fmla="*/ 107 w 107"/>
                <a:gd name="T21" fmla="*/ 10 h 100"/>
                <a:gd name="T22" fmla="*/ 97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97" y="0"/>
                  </a:moveTo>
                  <a:lnTo>
                    <a:pt x="17" y="0"/>
                  </a:lnTo>
                  <a:cubicBezTo>
                    <a:pt x="12" y="0"/>
                    <a:pt x="7" y="5"/>
                    <a:pt x="7" y="10"/>
                  </a:cubicBezTo>
                  <a:lnTo>
                    <a:pt x="7" y="43"/>
                  </a:lnTo>
                  <a:lnTo>
                    <a:pt x="0" y="50"/>
                  </a:lnTo>
                  <a:lnTo>
                    <a:pt x="7" y="57"/>
                  </a:lnTo>
                  <a:lnTo>
                    <a:pt x="7" y="90"/>
                  </a:lnTo>
                  <a:cubicBezTo>
                    <a:pt x="7" y="95"/>
                    <a:pt x="12" y="100"/>
                    <a:pt x="17" y="100"/>
                  </a:cubicBezTo>
                  <a:lnTo>
                    <a:pt x="97" y="100"/>
                  </a:lnTo>
                  <a:cubicBezTo>
                    <a:pt x="102" y="100"/>
                    <a:pt x="107" y="95"/>
                    <a:pt x="107" y="90"/>
                  </a:cubicBezTo>
                  <a:lnTo>
                    <a:pt x="107" y="10"/>
                  </a:lnTo>
                  <a:cubicBezTo>
                    <a:pt x="107" y="5"/>
                    <a:pt x="102" y="0"/>
                    <a:pt x="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文本框 28"/>
            <p:cNvSpPr txBox="1">
              <a:spLocks noChangeArrowheads="1"/>
            </p:cNvSpPr>
            <p:nvPr/>
          </p:nvSpPr>
          <p:spPr bwMode="auto">
            <a:xfrm>
              <a:off x="8803072" y="3571915"/>
              <a:ext cx="866674" cy="20169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劣势</a:t>
              </a:r>
              <a:endParaRPr lang="zh-CN" altLang="en-US" sz="2000" b="1" spc="300" dirty="0">
                <a:solidFill>
                  <a:srgbClr val="2D2D2D"/>
                </a:solidFill>
                <a:cs typeface="+mn-ea"/>
                <a:sym typeface="微软雅黑" panose="020B0503020204020204" pitchFamily="34" charset="-122"/>
              </a:endParaRPr>
            </a:p>
          </p:txBody>
        </p:sp>
      </p:grpSp>
      <p:grpSp>
        <p:nvGrpSpPr>
          <p:cNvPr id="30" name="组合 29"/>
          <p:cNvGrpSpPr/>
          <p:nvPr/>
        </p:nvGrpSpPr>
        <p:grpSpPr>
          <a:xfrm>
            <a:off x="2388394" y="3387886"/>
            <a:ext cx="6139600" cy="822301"/>
            <a:chOff x="2388394" y="3096722"/>
            <a:chExt cx="6139600" cy="1619015"/>
          </a:xfrm>
        </p:grpSpPr>
        <p:sp>
          <p:nvSpPr>
            <p:cNvPr id="31"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文本框 31"/>
            <p:cNvSpPr txBox="1"/>
            <p:nvPr/>
          </p:nvSpPr>
          <p:spPr>
            <a:xfrm>
              <a:off x="2541304" y="3212266"/>
              <a:ext cx="5898798" cy="138086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solidFill>
                    <a:schemeClr val="accent1"/>
                  </a:solidFill>
                  <a:cs typeface="+mn-ea"/>
                </a:rPr>
                <a:t>图书馆</a:t>
              </a:r>
              <a:r>
                <a:rPr lang="zh-CN" altLang="zh-CN" dirty="0">
                  <a:solidFill>
                    <a:schemeClr val="accent1"/>
                  </a:solidFill>
                  <a:cs typeface="+mn-ea"/>
                </a:rPr>
                <a:t>自己做的平台专业性、数据规范性和美观度不如商业数据库公司的产品</a:t>
              </a:r>
              <a:endParaRPr lang="zh-CN" altLang="en-US" dirty="0">
                <a:solidFill>
                  <a:schemeClr val="accent1"/>
                </a:solidFill>
                <a:cs typeface="+mn-ea"/>
              </a:endParaRPr>
            </a:p>
          </p:txBody>
        </p:sp>
      </p:grpSp>
      <p:sp>
        <p:nvSpPr>
          <p:cNvPr id="33" name="矩形 32"/>
          <p:cNvSpPr/>
          <p:nvPr/>
        </p:nvSpPr>
        <p:spPr>
          <a:xfrm>
            <a:off x="3837057" y="940184"/>
            <a:ext cx="5314275"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可以盘活已经订购的纸质资源，提高订购资源的利用效率</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4" name="组合 33"/>
          <p:cNvGrpSpPr/>
          <p:nvPr/>
        </p:nvGrpSpPr>
        <p:grpSpPr>
          <a:xfrm>
            <a:off x="3716633" y="1600823"/>
            <a:ext cx="6139600" cy="578900"/>
            <a:chOff x="3664006" y="1657351"/>
            <a:chExt cx="6139600" cy="1152073"/>
          </a:xfrm>
        </p:grpSpPr>
        <p:sp>
          <p:nvSpPr>
            <p:cNvPr id="3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文本框 3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37" name="矩形 36"/>
          <p:cNvSpPr/>
          <p:nvPr/>
        </p:nvSpPr>
        <p:spPr>
          <a:xfrm>
            <a:off x="3837057" y="1709227"/>
            <a:ext cx="4083169"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可以比较有学科针对性的建设外文电子资源</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8" name="组合 37"/>
          <p:cNvGrpSpPr/>
          <p:nvPr/>
        </p:nvGrpSpPr>
        <p:grpSpPr>
          <a:xfrm>
            <a:off x="3716633" y="2372764"/>
            <a:ext cx="6139600" cy="578900"/>
            <a:chOff x="3664006" y="1657351"/>
            <a:chExt cx="6139600" cy="1152073"/>
          </a:xfrm>
        </p:grpSpPr>
        <p:sp>
          <p:nvSpPr>
            <p:cNvPr id="39"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文本框 39"/>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41" name="矩形 40"/>
          <p:cNvSpPr/>
          <p:nvPr/>
        </p:nvSpPr>
        <p:spPr>
          <a:xfrm>
            <a:off x="3837057" y="2462179"/>
            <a:ext cx="4288353"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利用方便，使用限制小，读者使用体验比较好</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42" name="组合 41"/>
          <p:cNvGrpSpPr/>
          <p:nvPr/>
        </p:nvGrpSpPr>
        <p:grpSpPr>
          <a:xfrm>
            <a:off x="2388394" y="4421795"/>
            <a:ext cx="6139600" cy="509974"/>
            <a:chOff x="2388394" y="3096722"/>
            <a:chExt cx="6139600" cy="1619015"/>
          </a:xfrm>
        </p:grpSpPr>
        <p:sp>
          <p:nvSpPr>
            <p:cNvPr id="43"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文本框 43"/>
            <p:cNvSpPr txBox="1"/>
            <p:nvPr/>
          </p:nvSpPr>
          <p:spPr>
            <a:xfrm>
              <a:off x="2541304" y="3212265"/>
              <a:ext cx="5898798" cy="121038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需要定期投入一定的人力物力来进行自建库建设和运行维护工作</a:t>
              </a:r>
              <a:endParaRPr lang="zh-CN" altLang="en-US" dirty="0">
                <a:solidFill>
                  <a:schemeClr val="accent1"/>
                </a:solidFill>
                <a:cs typeface="+mn-ea"/>
              </a:endParaRPr>
            </a:p>
          </p:txBody>
        </p:sp>
      </p:grpSp>
      <p:grpSp>
        <p:nvGrpSpPr>
          <p:cNvPr id="45" name="组合 44"/>
          <p:cNvGrpSpPr/>
          <p:nvPr/>
        </p:nvGrpSpPr>
        <p:grpSpPr>
          <a:xfrm>
            <a:off x="2388394" y="5163363"/>
            <a:ext cx="6139600" cy="509974"/>
            <a:chOff x="2388394" y="3096722"/>
            <a:chExt cx="6139600" cy="1619015"/>
          </a:xfrm>
        </p:grpSpPr>
        <p:sp>
          <p:nvSpPr>
            <p:cNvPr id="46"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文本框 46"/>
            <p:cNvSpPr txBox="1"/>
            <p:nvPr/>
          </p:nvSpPr>
          <p:spPr>
            <a:xfrm>
              <a:off x="2541304" y="3212265"/>
              <a:ext cx="5898798" cy="121038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资源的时效性不容易保证，服务响应效率不如商业数据库</a:t>
              </a:r>
              <a:endParaRPr lang="zh-CN" altLang="en-US" dirty="0">
                <a:solidFill>
                  <a:schemeClr val="accent1"/>
                </a:solidFill>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703" y="254006"/>
            <a:ext cx="5152520" cy="49244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defRPr/>
            </a:pPr>
            <a:r>
              <a:rPr lang="zh-CN" altLang="zh-CN" sz="2000" b="1" spc="300" dirty="0">
                <a:solidFill>
                  <a:schemeClr val="accent5"/>
                </a:solidFill>
              </a:rPr>
              <a:t>国内的各种外文电子资源</a:t>
            </a:r>
            <a:r>
              <a:rPr lang="zh-CN" altLang="en-US" sz="2000" b="1" spc="300" dirty="0">
                <a:solidFill>
                  <a:schemeClr val="accent5"/>
                </a:solidFill>
              </a:rPr>
              <a:t>服务</a:t>
            </a:r>
            <a:r>
              <a:rPr lang="zh-CN" altLang="zh-CN" sz="2000" b="1" spc="300" dirty="0">
                <a:solidFill>
                  <a:schemeClr val="accent5"/>
                </a:solidFill>
              </a:rPr>
              <a:t>保障系统</a:t>
            </a:r>
            <a:endParaRPr lang="zh-CN" altLang="en-US" sz="2000" b="1" spc="300" dirty="0">
              <a:solidFill>
                <a:schemeClr val="accent5"/>
              </a:solidFill>
            </a:endParaRPr>
          </a:p>
        </p:txBody>
      </p:sp>
      <p:sp>
        <p:nvSpPr>
          <p:cNvPr id="2" name="矩形: 圆角 1"/>
          <p:cNvSpPr/>
          <p:nvPr/>
        </p:nvSpPr>
        <p:spPr>
          <a:xfrm rot="2700000">
            <a:off x="370395" y="423715"/>
            <a:ext cx="165941" cy="165941"/>
          </a:xfrm>
          <a:prstGeom prst="roundRect">
            <a:avLst>
              <a:gd name="adj" fmla="val 242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388394" y="828881"/>
            <a:ext cx="1229644" cy="2293811"/>
            <a:chOff x="2388394" y="1657351"/>
            <a:chExt cx="1229644" cy="1152073"/>
          </a:xfrm>
          <a:effectLst/>
        </p:grpSpPr>
        <p:sp>
          <p:nvSpPr>
            <p:cNvPr id="22" name="Freeform 5"/>
            <p:cNvSpPr/>
            <p:nvPr/>
          </p:nvSpPr>
          <p:spPr bwMode="auto">
            <a:xfrm>
              <a:off x="2388394" y="1657351"/>
              <a:ext cx="1229644" cy="1152073"/>
            </a:xfrm>
            <a:custGeom>
              <a:avLst/>
              <a:gdLst>
                <a:gd name="T0" fmla="*/ 10 w 107"/>
                <a:gd name="T1" fmla="*/ 0 h 100"/>
                <a:gd name="T2" fmla="*/ 90 w 107"/>
                <a:gd name="T3" fmla="*/ 0 h 100"/>
                <a:gd name="T4" fmla="*/ 100 w 107"/>
                <a:gd name="T5" fmla="*/ 10 h 100"/>
                <a:gd name="T6" fmla="*/ 100 w 107"/>
                <a:gd name="T7" fmla="*/ 43 h 100"/>
                <a:gd name="T8" fmla="*/ 107 w 107"/>
                <a:gd name="T9" fmla="*/ 50 h 100"/>
                <a:gd name="T10" fmla="*/ 100 w 107"/>
                <a:gd name="T11" fmla="*/ 57 h 100"/>
                <a:gd name="T12" fmla="*/ 100 w 107"/>
                <a:gd name="T13" fmla="*/ 90 h 100"/>
                <a:gd name="T14" fmla="*/ 90 w 107"/>
                <a:gd name="T15" fmla="*/ 100 h 100"/>
                <a:gd name="T16" fmla="*/ 10 w 107"/>
                <a:gd name="T17" fmla="*/ 100 h 100"/>
                <a:gd name="T18" fmla="*/ 0 w 107"/>
                <a:gd name="T19" fmla="*/ 90 h 100"/>
                <a:gd name="T20" fmla="*/ 0 w 107"/>
                <a:gd name="T21" fmla="*/ 10 h 100"/>
                <a:gd name="T22" fmla="*/ 10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10" y="0"/>
                  </a:moveTo>
                  <a:lnTo>
                    <a:pt x="90" y="0"/>
                  </a:lnTo>
                  <a:cubicBezTo>
                    <a:pt x="95" y="0"/>
                    <a:pt x="100" y="5"/>
                    <a:pt x="100" y="10"/>
                  </a:cubicBezTo>
                  <a:lnTo>
                    <a:pt x="100" y="43"/>
                  </a:lnTo>
                  <a:lnTo>
                    <a:pt x="107" y="50"/>
                  </a:lnTo>
                  <a:lnTo>
                    <a:pt x="100" y="57"/>
                  </a:lnTo>
                  <a:lnTo>
                    <a:pt x="100" y="90"/>
                  </a:lnTo>
                  <a:cubicBezTo>
                    <a:pt x="100" y="95"/>
                    <a:pt x="95" y="100"/>
                    <a:pt x="90" y="100"/>
                  </a:cubicBezTo>
                  <a:lnTo>
                    <a:pt x="10" y="100"/>
                  </a:lnTo>
                  <a:cubicBezTo>
                    <a:pt x="5" y="100"/>
                    <a:pt x="0" y="95"/>
                    <a:pt x="0" y="90"/>
                  </a:cubicBezTo>
                  <a:lnTo>
                    <a:pt x="0" y="10"/>
                  </a:lnTo>
                  <a:cubicBezTo>
                    <a:pt x="0" y="5"/>
                    <a:pt x="5" y="0"/>
                    <a:pt x="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文本框 22"/>
            <p:cNvSpPr txBox="1">
              <a:spLocks noChangeArrowheads="1"/>
            </p:cNvSpPr>
            <p:nvPr/>
          </p:nvSpPr>
          <p:spPr bwMode="auto">
            <a:xfrm>
              <a:off x="2541304" y="2118427"/>
              <a:ext cx="866674" cy="21714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优势</a:t>
              </a:r>
              <a:endParaRPr lang="zh-CN" altLang="en-US" sz="2000" b="1" spc="300" dirty="0">
                <a:solidFill>
                  <a:srgbClr val="2D2D2D"/>
                </a:solidFill>
                <a:cs typeface="+mn-ea"/>
                <a:sym typeface="微软雅黑" panose="020B0503020204020204" pitchFamily="34" charset="-122"/>
              </a:endParaRPr>
            </a:p>
          </p:txBody>
        </p:sp>
      </p:grpSp>
      <p:grpSp>
        <p:nvGrpSpPr>
          <p:cNvPr id="24" name="组合 23"/>
          <p:cNvGrpSpPr/>
          <p:nvPr/>
        </p:nvGrpSpPr>
        <p:grpSpPr>
          <a:xfrm>
            <a:off x="3716633" y="828882"/>
            <a:ext cx="6139600" cy="578900"/>
            <a:chOff x="3664006" y="1657351"/>
            <a:chExt cx="6139600" cy="1152073"/>
          </a:xfrm>
        </p:grpSpPr>
        <p:sp>
          <p:nvSpPr>
            <p:cNvPr id="2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文本框 2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grpSp>
        <p:nvGrpSpPr>
          <p:cNvPr id="27" name="组合 26"/>
          <p:cNvGrpSpPr/>
          <p:nvPr/>
        </p:nvGrpSpPr>
        <p:grpSpPr>
          <a:xfrm>
            <a:off x="8626589" y="3493134"/>
            <a:ext cx="1229644" cy="2844120"/>
            <a:chOff x="8573962" y="3096724"/>
            <a:chExt cx="1229644" cy="1152073"/>
          </a:xfrm>
          <a:effectLst/>
        </p:grpSpPr>
        <p:sp>
          <p:nvSpPr>
            <p:cNvPr id="28" name="Freeform 9"/>
            <p:cNvSpPr/>
            <p:nvPr/>
          </p:nvSpPr>
          <p:spPr bwMode="auto">
            <a:xfrm>
              <a:off x="8573962" y="3096724"/>
              <a:ext cx="1229644" cy="1152073"/>
            </a:xfrm>
            <a:custGeom>
              <a:avLst/>
              <a:gdLst>
                <a:gd name="T0" fmla="*/ 97 w 107"/>
                <a:gd name="T1" fmla="*/ 0 h 100"/>
                <a:gd name="T2" fmla="*/ 17 w 107"/>
                <a:gd name="T3" fmla="*/ 0 h 100"/>
                <a:gd name="T4" fmla="*/ 7 w 107"/>
                <a:gd name="T5" fmla="*/ 10 h 100"/>
                <a:gd name="T6" fmla="*/ 7 w 107"/>
                <a:gd name="T7" fmla="*/ 43 h 100"/>
                <a:gd name="T8" fmla="*/ 0 w 107"/>
                <a:gd name="T9" fmla="*/ 50 h 100"/>
                <a:gd name="T10" fmla="*/ 7 w 107"/>
                <a:gd name="T11" fmla="*/ 57 h 100"/>
                <a:gd name="T12" fmla="*/ 7 w 107"/>
                <a:gd name="T13" fmla="*/ 90 h 100"/>
                <a:gd name="T14" fmla="*/ 17 w 107"/>
                <a:gd name="T15" fmla="*/ 100 h 100"/>
                <a:gd name="T16" fmla="*/ 97 w 107"/>
                <a:gd name="T17" fmla="*/ 100 h 100"/>
                <a:gd name="T18" fmla="*/ 107 w 107"/>
                <a:gd name="T19" fmla="*/ 90 h 100"/>
                <a:gd name="T20" fmla="*/ 107 w 107"/>
                <a:gd name="T21" fmla="*/ 10 h 100"/>
                <a:gd name="T22" fmla="*/ 97 w 107"/>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97" y="0"/>
                  </a:moveTo>
                  <a:lnTo>
                    <a:pt x="17" y="0"/>
                  </a:lnTo>
                  <a:cubicBezTo>
                    <a:pt x="12" y="0"/>
                    <a:pt x="7" y="5"/>
                    <a:pt x="7" y="10"/>
                  </a:cubicBezTo>
                  <a:lnTo>
                    <a:pt x="7" y="43"/>
                  </a:lnTo>
                  <a:lnTo>
                    <a:pt x="0" y="50"/>
                  </a:lnTo>
                  <a:lnTo>
                    <a:pt x="7" y="57"/>
                  </a:lnTo>
                  <a:lnTo>
                    <a:pt x="7" y="90"/>
                  </a:lnTo>
                  <a:cubicBezTo>
                    <a:pt x="7" y="95"/>
                    <a:pt x="12" y="100"/>
                    <a:pt x="17" y="100"/>
                  </a:cubicBezTo>
                  <a:lnTo>
                    <a:pt x="97" y="100"/>
                  </a:lnTo>
                  <a:cubicBezTo>
                    <a:pt x="102" y="100"/>
                    <a:pt x="107" y="95"/>
                    <a:pt x="107" y="90"/>
                  </a:cubicBezTo>
                  <a:lnTo>
                    <a:pt x="107" y="10"/>
                  </a:lnTo>
                  <a:cubicBezTo>
                    <a:pt x="107" y="5"/>
                    <a:pt x="102" y="0"/>
                    <a:pt x="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D2D2D"/>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9" name="文本框 28"/>
            <p:cNvSpPr txBox="1">
              <a:spLocks noChangeArrowheads="1"/>
            </p:cNvSpPr>
            <p:nvPr/>
          </p:nvSpPr>
          <p:spPr bwMode="auto">
            <a:xfrm>
              <a:off x="8803072" y="3571915"/>
              <a:ext cx="866674" cy="20169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spc="300" dirty="0" smtClean="0">
                  <a:solidFill>
                    <a:srgbClr val="2D2D2D"/>
                  </a:solidFill>
                  <a:cs typeface="+mn-ea"/>
                  <a:sym typeface="微软雅黑" panose="020B0503020204020204" pitchFamily="34" charset="-122"/>
                </a:rPr>
                <a:t>劣势</a:t>
              </a:r>
              <a:endParaRPr lang="zh-CN" altLang="en-US" sz="2000" b="1" spc="300" dirty="0">
                <a:solidFill>
                  <a:srgbClr val="2D2D2D"/>
                </a:solidFill>
                <a:cs typeface="+mn-ea"/>
                <a:sym typeface="微软雅黑" panose="020B0503020204020204" pitchFamily="34" charset="-122"/>
              </a:endParaRPr>
            </a:p>
          </p:txBody>
        </p:sp>
      </p:grpSp>
      <p:grpSp>
        <p:nvGrpSpPr>
          <p:cNvPr id="30" name="组合 29"/>
          <p:cNvGrpSpPr/>
          <p:nvPr/>
        </p:nvGrpSpPr>
        <p:grpSpPr>
          <a:xfrm>
            <a:off x="2388394" y="3493134"/>
            <a:ext cx="6139600" cy="460495"/>
            <a:chOff x="2388394" y="3096722"/>
            <a:chExt cx="6139600" cy="1619015"/>
          </a:xfrm>
        </p:grpSpPr>
        <p:sp>
          <p:nvSpPr>
            <p:cNvPr id="31"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 name="文本框 31"/>
            <p:cNvSpPr txBox="1"/>
            <p:nvPr/>
          </p:nvSpPr>
          <p:spPr>
            <a:xfrm>
              <a:off x="2493220" y="3212266"/>
              <a:ext cx="5946882" cy="144999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容易出现原文服务效率缓慢或者石沉大海的情况</a:t>
              </a:r>
              <a:endParaRPr lang="zh-CN" altLang="en-US" dirty="0">
                <a:solidFill>
                  <a:schemeClr val="accent1"/>
                </a:solidFill>
                <a:cs typeface="+mn-ea"/>
              </a:endParaRPr>
            </a:p>
          </p:txBody>
        </p:sp>
      </p:grpSp>
      <p:sp>
        <p:nvSpPr>
          <p:cNvPr id="33" name="矩形 32"/>
          <p:cNvSpPr/>
          <p:nvPr/>
        </p:nvSpPr>
        <p:spPr>
          <a:xfrm>
            <a:off x="3837057" y="940184"/>
            <a:ext cx="4903907" cy="338554"/>
          </a:xfrm>
          <a:prstGeom prst="rect">
            <a:avLst/>
          </a:prstGeom>
        </p:spPr>
        <p:txBody>
          <a:bodyPr wrap="non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可以比较经济的解决海量外文电子资源的查找和利用</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4" name="组合 33"/>
          <p:cNvGrpSpPr/>
          <p:nvPr/>
        </p:nvGrpSpPr>
        <p:grpSpPr>
          <a:xfrm>
            <a:off x="3716633" y="1600822"/>
            <a:ext cx="6139600" cy="762033"/>
            <a:chOff x="3664006" y="1657351"/>
            <a:chExt cx="6139600" cy="1152073"/>
          </a:xfrm>
        </p:grpSpPr>
        <p:sp>
          <p:nvSpPr>
            <p:cNvPr id="35"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文本框 35"/>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37" name="矩形 36"/>
          <p:cNvSpPr/>
          <p:nvPr/>
        </p:nvSpPr>
        <p:spPr>
          <a:xfrm>
            <a:off x="3837058" y="1709227"/>
            <a:ext cx="5885316" cy="584775"/>
          </a:xfrm>
          <a:prstGeom prst="rect">
            <a:avLst/>
          </a:prstGeom>
        </p:spPr>
        <p:txBody>
          <a:bodyPr wrap="square">
            <a:spAutoFit/>
          </a:bodyPr>
          <a:lstStyle/>
          <a:p>
            <a:pPr>
              <a:defRPr/>
            </a:pPr>
            <a:r>
              <a:rPr lang="zh-CN" altLang="zh-CN" sz="1600" dirty="0">
                <a:solidFill>
                  <a:schemeClr val="accent1"/>
                </a:solidFill>
                <a:latin typeface="微软雅黑" panose="020B0503020204020204" pitchFamily="34" charset="-122"/>
                <a:ea typeface="微软雅黑" panose="020B0503020204020204" pitchFamily="34" charset="-122"/>
                <a:cs typeface="+mn-ea"/>
              </a:rPr>
              <a:t>由于覆盖面</a:t>
            </a:r>
            <a:r>
              <a:rPr lang="zh-CN" altLang="en-US" sz="1600" dirty="0">
                <a:solidFill>
                  <a:schemeClr val="accent1"/>
                </a:solidFill>
                <a:latin typeface="微软雅黑" panose="020B0503020204020204" pitchFamily="34" charset="-122"/>
                <a:ea typeface="微软雅黑" panose="020B0503020204020204" pitchFamily="34" charset="-122"/>
                <a:cs typeface="+mn-ea"/>
              </a:rPr>
              <a:t>很</a:t>
            </a:r>
            <a:r>
              <a:rPr lang="zh-CN" altLang="zh-CN" sz="1600" dirty="0">
                <a:solidFill>
                  <a:schemeClr val="accent1"/>
                </a:solidFill>
                <a:latin typeface="微软雅黑" panose="020B0503020204020204" pitchFamily="34" charset="-122"/>
                <a:ea typeface="微软雅黑" panose="020B0503020204020204" pitchFamily="34" charset="-122"/>
                <a:cs typeface="+mn-ea"/>
              </a:rPr>
              <a:t>广，图书馆可以更主动向读者提供大量的外文电子资源</a:t>
            </a:r>
            <a:r>
              <a:rPr lang="zh-CN" altLang="en-US" sz="1600" dirty="0">
                <a:solidFill>
                  <a:schemeClr val="accent1"/>
                </a:solidFill>
                <a:latin typeface="微软雅黑" panose="020B0503020204020204" pitchFamily="34" charset="-122"/>
                <a:ea typeface="微软雅黑" panose="020B0503020204020204" pitchFamily="34" charset="-122"/>
                <a:cs typeface="+mn-ea"/>
              </a:rPr>
              <a:t>，满足更大范围的学科保障，解决学校普通学科的资源覆盖</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38" name="组合 37"/>
          <p:cNvGrpSpPr/>
          <p:nvPr/>
        </p:nvGrpSpPr>
        <p:grpSpPr>
          <a:xfrm>
            <a:off x="3716633" y="2543792"/>
            <a:ext cx="6139600" cy="578900"/>
            <a:chOff x="3664006" y="1657351"/>
            <a:chExt cx="6139600" cy="1152073"/>
          </a:xfrm>
        </p:grpSpPr>
        <p:sp>
          <p:nvSpPr>
            <p:cNvPr id="39" name="Freeform 6"/>
            <p:cNvSpPr/>
            <p:nvPr/>
          </p:nvSpPr>
          <p:spPr bwMode="auto">
            <a:xfrm>
              <a:off x="3664006" y="1657351"/>
              <a:ext cx="6139600" cy="1152073"/>
            </a:xfrm>
            <a:custGeom>
              <a:avLst/>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0" name="文本框 39"/>
            <p:cNvSpPr txBox="1"/>
            <p:nvPr/>
          </p:nvSpPr>
          <p:spPr>
            <a:xfrm>
              <a:off x="3883025" y="1882714"/>
              <a:ext cx="5603875" cy="381258"/>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dirty="0">
                <a:solidFill>
                  <a:schemeClr val="accent1"/>
                </a:solidFill>
                <a:cs typeface="+mn-ea"/>
                <a:sym typeface="微软雅黑" panose="020B0503020204020204" pitchFamily="34" charset="-122"/>
              </a:endParaRPr>
            </a:p>
          </p:txBody>
        </p:sp>
      </p:grpSp>
      <p:sp>
        <p:nvSpPr>
          <p:cNvPr id="41" name="矩形 40"/>
          <p:cNvSpPr/>
          <p:nvPr/>
        </p:nvSpPr>
        <p:spPr>
          <a:xfrm>
            <a:off x="3837057" y="2659533"/>
            <a:ext cx="5885316" cy="338554"/>
          </a:xfrm>
          <a:prstGeom prst="rect">
            <a:avLst/>
          </a:prstGeom>
        </p:spPr>
        <p:txBody>
          <a:bodyPr wrap="square">
            <a:spAutoFit/>
          </a:bodyPr>
          <a:lstStyle/>
          <a:p>
            <a:pPr>
              <a:defRPr/>
            </a:pPr>
            <a:r>
              <a:rPr lang="zh-CN" altLang="en-US" sz="1600" dirty="0" smtClean="0">
                <a:solidFill>
                  <a:schemeClr val="accent1"/>
                </a:solidFill>
                <a:latin typeface="微软雅黑" panose="020B0503020204020204" pitchFamily="34" charset="-122"/>
                <a:ea typeface="微软雅黑" panose="020B0503020204020204" pitchFamily="34" charset="-122"/>
                <a:cs typeface="+mn-ea"/>
              </a:rPr>
              <a:t>每年投入费用低，服务响应快</a:t>
            </a:r>
            <a:endParaRPr lang="zh-CN" altLang="en-US" sz="1600" dirty="0">
              <a:solidFill>
                <a:schemeClr val="accent1"/>
              </a:solidFill>
              <a:latin typeface="微软雅黑" panose="020B0503020204020204" pitchFamily="34" charset="-122"/>
              <a:ea typeface="微软雅黑" panose="020B0503020204020204" pitchFamily="34" charset="-122"/>
              <a:cs typeface="+mn-ea"/>
            </a:endParaRPr>
          </a:p>
        </p:txBody>
      </p:sp>
      <p:grpSp>
        <p:nvGrpSpPr>
          <p:cNvPr id="42" name="组合 41"/>
          <p:cNvGrpSpPr/>
          <p:nvPr/>
        </p:nvGrpSpPr>
        <p:grpSpPr>
          <a:xfrm>
            <a:off x="2388394" y="4154467"/>
            <a:ext cx="6139600" cy="509974"/>
            <a:chOff x="2388394" y="3096722"/>
            <a:chExt cx="6139600" cy="1619015"/>
          </a:xfrm>
        </p:grpSpPr>
        <p:sp>
          <p:nvSpPr>
            <p:cNvPr id="43"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4" name="文本框 43"/>
            <p:cNvSpPr txBox="1"/>
            <p:nvPr/>
          </p:nvSpPr>
          <p:spPr>
            <a:xfrm>
              <a:off x="2493220" y="3212265"/>
              <a:ext cx="6034774" cy="1309313"/>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原文保障率</a:t>
              </a:r>
              <a:r>
                <a:rPr lang="zh-CN" altLang="en-US" dirty="0">
                  <a:solidFill>
                    <a:schemeClr val="accent1"/>
                  </a:solidFill>
                  <a:cs typeface="+mn-ea"/>
                </a:rPr>
                <a:t>部分</a:t>
              </a:r>
              <a:r>
                <a:rPr lang="zh-CN" altLang="zh-CN" dirty="0">
                  <a:solidFill>
                    <a:schemeClr val="accent1"/>
                  </a:solidFill>
                  <a:cs typeface="+mn-ea"/>
                </a:rPr>
                <a:t>无法做到</a:t>
              </a:r>
              <a:r>
                <a:rPr lang="en-US" altLang="zh-CN" dirty="0">
                  <a:solidFill>
                    <a:schemeClr val="accent1"/>
                  </a:solidFill>
                  <a:cs typeface="+mn-ea"/>
                </a:rPr>
                <a:t>100%</a:t>
              </a:r>
              <a:r>
                <a:rPr lang="zh-CN" altLang="zh-CN" dirty="0">
                  <a:solidFill>
                    <a:schemeClr val="accent1"/>
                  </a:solidFill>
                  <a:cs typeface="+mn-ea"/>
                </a:rPr>
                <a:t>，可能出现想要的资源</a:t>
              </a:r>
              <a:r>
                <a:rPr lang="zh-CN" altLang="en-US" dirty="0">
                  <a:solidFill>
                    <a:schemeClr val="accent1"/>
                  </a:solidFill>
                  <a:cs typeface="+mn-ea"/>
                </a:rPr>
                <a:t>拿不到</a:t>
              </a:r>
              <a:r>
                <a:rPr lang="zh-CN" altLang="zh-CN" dirty="0">
                  <a:solidFill>
                    <a:schemeClr val="accent1"/>
                  </a:solidFill>
                  <a:cs typeface="+mn-ea"/>
                </a:rPr>
                <a:t>原文</a:t>
              </a:r>
              <a:endParaRPr lang="zh-CN" altLang="en-US" dirty="0">
                <a:solidFill>
                  <a:schemeClr val="accent1"/>
                </a:solidFill>
                <a:cs typeface="+mn-ea"/>
              </a:endParaRPr>
            </a:p>
          </p:txBody>
        </p:sp>
      </p:grpSp>
      <p:grpSp>
        <p:nvGrpSpPr>
          <p:cNvPr id="45" name="组合 44"/>
          <p:cNvGrpSpPr/>
          <p:nvPr/>
        </p:nvGrpSpPr>
        <p:grpSpPr>
          <a:xfrm>
            <a:off x="2388394" y="4865278"/>
            <a:ext cx="6139600" cy="765868"/>
            <a:chOff x="2388394" y="3096722"/>
            <a:chExt cx="6139600" cy="1619015"/>
          </a:xfrm>
        </p:grpSpPr>
        <p:sp>
          <p:nvSpPr>
            <p:cNvPr id="46"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文本框 46"/>
            <p:cNvSpPr txBox="1"/>
            <p:nvPr/>
          </p:nvSpPr>
          <p:spPr>
            <a:xfrm>
              <a:off x="2493220" y="3142737"/>
              <a:ext cx="5946882" cy="148261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zh-CN" dirty="0">
                  <a:solidFill>
                    <a:schemeClr val="accent1"/>
                  </a:solidFill>
                  <a:cs typeface="+mn-ea"/>
                </a:rPr>
                <a:t>不同产品整合的外文资源来源</a:t>
              </a:r>
              <a:r>
                <a:rPr lang="zh-CN" altLang="en-US" dirty="0">
                  <a:solidFill>
                    <a:schemeClr val="accent1"/>
                  </a:solidFill>
                  <a:cs typeface="+mn-ea"/>
                </a:rPr>
                <a:t>五花八门</a:t>
              </a:r>
              <a:r>
                <a:rPr lang="zh-CN" altLang="zh-CN" dirty="0">
                  <a:solidFill>
                    <a:schemeClr val="accent1"/>
                  </a:solidFill>
                  <a:cs typeface="+mn-ea"/>
                </a:rPr>
                <a:t>，图书馆使用的时候需要弄清楚其整合资源是否来源于国外正规出版机构</a:t>
              </a:r>
              <a:endParaRPr lang="zh-CN" altLang="en-US" dirty="0">
                <a:solidFill>
                  <a:schemeClr val="accent1"/>
                </a:solidFill>
                <a:cs typeface="+mn-ea"/>
              </a:endParaRPr>
            </a:p>
          </p:txBody>
        </p:sp>
      </p:grpSp>
      <p:grpSp>
        <p:nvGrpSpPr>
          <p:cNvPr id="48" name="组合 47"/>
          <p:cNvGrpSpPr/>
          <p:nvPr/>
        </p:nvGrpSpPr>
        <p:grpSpPr>
          <a:xfrm>
            <a:off x="2388394" y="5827280"/>
            <a:ext cx="6139600" cy="509974"/>
            <a:chOff x="2388394" y="3096722"/>
            <a:chExt cx="6139600" cy="1619015"/>
          </a:xfrm>
        </p:grpSpPr>
        <p:sp>
          <p:nvSpPr>
            <p:cNvPr id="49" name="Freeform 10"/>
            <p:cNvSpPr/>
            <p:nvPr/>
          </p:nvSpPr>
          <p:spPr bwMode="auto">
            <a:xfrm>
              <a:off x="2388394" y="3096722"/>
              <a:ext cx="6139600" cy="1619015"/>
            </a:xfrm>
            <a:custGeom>
              <a:avLst/>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0" name="文本框 49"/>
            <p:cNvSpPr txBox="1"/>
            <p:nvPr/>
          </p:nvSpPr>
          <p:spPr>
            <a:xfrm>
              <a:off x="2493220" y="3212265"/>
              <a:ext cx="6034774" cy="1210380"/>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defRPr/>
              </a:pPr>
              <a:r>
                <a:rPr lang="zh-CN" altLang="en-US" dirty="0">
                  <a:solidFill>
                    <a:schemeClr val="accent1"/>
                  </a:solidFill>
                  <a:cs typeface="+mn-ea"/>
                </a:rPr>
                <a:t>部分产品原文服务时效滞后，影响读者使用体验</a:t>
              </a:r>
              <a:endParaRPr lang="zh-CN" altLang="en-US" dirty="0">
                <a:solidFill>
                  <a:schemeClr val="accent1"/>
                </a:solidFill>
                <a:cs typeface="+mn-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6245812" y="3415831"/>
            <a:ext cx="5946188" cy="59947"/>
          </a:xfrm>
          <a:custGeom>
            <a:avLst/>
            <a:gdLst>
              <a:gd name="connsiteX0" fmla="*/ 0 w 1168400"/>
              <a:gd name="connsiteY0" fmla="*/ 0 h 0"/>
              <a:gd name="connsiteX1" fmla="*/ 1168400 w 1168400"/>
              <a:gd name="connsiteY1" fmla="*/ 0 h 0"/>
            </a:gdLst>
            <a:ahLst/>
            <a:cxnLst>
              <a:cxn ang="0">
                <a:pos x="connsiteX0" y="connsiteY0"/>
              </a:cxn>
              <a:cxn ang="0">
                <a:pos x="connsiteX1" y="connsiteY1"/>
              </a:cxn>
            </a:cxnLst>
            <a:rect l="l" t="t" r="r" b="b"/>
            <a:pathLst>
              <a:path w="1168400">
                <a:moveTo>
                  <a:pt x="0" y="0"/>
                </a:moveTo>
                <a:lnTo>
                  <a:pt x="1168400" y="0"/>
                </a:lnTo>
              </a:path>
            </a:pathLst>
          </a:custGeom>
          <a:noFill/>
          <a:ln w="9525">
            <a:solidFill>
              <a:schemeClr val="accent5"/>
            </a:solidFill>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圆角矩形 1"/>
          <p:cNvSpPr/>
          <p:nvPr/>
        </p:nvSpPr>
        <p:spPr>
          <a:xfrm rot="2700000">
            <a:off x="4368801" y="2651517"/>
            <a:ext cx="1554966" cy="155496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12"/>
          <p:cNvSpPr>
            <a:spLocks noChangeArrowheads="1"/>
          </p:cNvSpPr>
          <p:nvPr/>
        </p:nvSpPr>
        <p:spPr bwMode="auto">
          <a:xfrm>
            <a:off x="6245812" y="2830000"/>
            <a:ext cx="2154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r>
              <a:rPr lang="zh-CN" altLang="en-US" sz="2800" dirty="0">
                <a:solidFill>
                  <a:schemeClr val="accent1"/>
                </a:solidFill>
                <a:latin typeface="28"/>
                <a:ea typeface="方正兰亭粗黑_GBK" panose="02000000000000000000" pitchFamily="2" charset="-122"/>
                <a:sym typeface="微软雅黑" panose="020B0503020204020204" pitchFamily="34" charset="-122"/>
              </a:rPr>
              <a:t>关于昆廷科技</a:t>
            </a:r>
            <a:endParaRPr lang="zh-CN" altLang="en-US" sz="2800" dirty="0">
              <a:solidFill>
                <a:schemeClr val="accent1"/>
              </a:solidFill>
              <a:latin typeface="28"/>
              <a:ea typeface="方正兰亭粗黑_GBK" panose="02000000000000000000" pitchFamily="2" charset="-122"/>
              <a:sym typeface="微软雅黑" panose="020B0503020204020204" pitchFamily="34" charset="-122"/>
            </a:endParaRPr>
          </a:p>
        </p:txBody>
      </p:sp>
      <p:grpSp>
        <p:nvGrpSpPr>
          <p:cNvPr id="14" name="组合 13"/>
          <p:cNvGrpSpPr/>
          <p:nvPr/>
        </p:nvGrpSpPr>
        <p:grpSpPr>
          <a:xfrm>
            <a:off x="6245812" y="3492939"/>
            <a:ext cx="3654706" cy="633110"/>
            <a:chOff x="7011561" y="3531039"/>
            <a:chExt cx="3654706" cy="633110"/>
          </a:xfrm>
        </p:grpSpPr>
        <p:grpSp>
          <p:nvGrpSpPr>
            <p:cNvPr id="29" name="组合 28"/>
            <p:cNvGrpSpPr/>
            <p:nvPr/>
          </p:nvGrpSpPr>
          <p:grpSpPr>
            <a:xfrm>
              <a:off x="7011561" y="3531039"/>
              <a:ext cx="3654706" cy="285078"/>
              <a:chOff x="7030611" y="3531039"/>
              <a:chExt cx="3654706" cy="285078"/>
            </a:xfrm>
          </p:grpSpPr>
          <p:sp>
            <p:nvSpPr>
              <p:cNvPr id="36" name="椭圆 35"/>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Rectangle 6"/>
              <p:cNvSpPr>
                <a:spLocks noChangeArrowheads="1"/>
              </p:cNvSpPr>
              <p:nvPr/>
            </p:nvSpPr>
            <p:spPr bwMode="auto">
              <a:xfrm>
                <a:off x="7176947" y="3531039"/>
                <a:ext cx="3508370" cy="2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nSpc>
                    <a:spcPct val="150000"/>
                  </a:lnSpc>
                  <a:defRPr/>
                </a:pP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公司简介及资质证书展示</a:t>
                </a:r>
                <a:endParaRPr lang="en-US" altLang="zh-CN" sz="1400" dirty="0">
                  <a:solidFill>
                    <a:schemeClr val="accent1"/>
                  </a:solidFill>
                  <a:latin typeface="微软雅黑" panose="020B0503020204020204" pitchFamily="34" charset="-122"/>
                  <a:ea typeface="微软雅黑" panose="020B0503020204020204" pitchFamily="34" charset="-122"/>
                  <a:cs typeface="+mn-ea"/>
                </a:endParaRPr>
              </a:p>
            </p:txBody>
          </p:sp>
        </p:grpSp>
        <p:grpSp>
          <p:nvGrpSpPr>
            <p:cNvPr id="20" name="组合 19"/>
            <p:cNvGrpSpPr/>
            <p:nvPr/>
          </p:nvGrpSpPr>
          <p:grpSpPr>
            <a:xfrm>
              <a:off x="7011561" y="3840984"/>
              <a:ext cx="1964054" cy="323165"/>
              <a:chOff x="7030611" y="3524461"/>
              <a:chExt cx="1964054" cy="323165"/>
            </a:xfrm>
          </p:grpSpPr>
          <p:sp>
            <p:nvSpPr>
              <p:cNvPr id="27" name="椭圆 26"/>
              <p:cNvSpPr/>
              <p:nvPr/>
            </p:nvSpPr>
            <p:spPr>
              <a:xfrm>
                <a:off x="7030611" y="3660783"/>
                <a:ext cx="87517" cy="87517"/>
              </a:xfrm>
              <a:prstGeom prst="ellipse">
                <a:avLst/>
              </a:prstGeom>
              <a:solidFill>
                <a:schemeClr val="accent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6"/>
              <p:cNvSpPr>
                <a:spLocks noChangeArrowheads="1"/>
              </p:cNvSpPr>
              <p:nvPr/>
            </p:nvSpPr>
            <p:spPr bwMode="auto">
              <a:xfrm>
                <a:off x="7157213" y="3524461"/>
                <a:ext cx="18374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lnSpc>
                    <a:spcPct val="150000"/>
                  </a:lnSpc>
                  <a:defRPr/>
                </a:pPr>
                <a:r>
                  <a:rPr lang="zh-CN" altLang="en-US" sz="1400" dirty="0" smtClean="0">
                    <a:solidFill>
                      <a:schemeClr val="accent1"/>
                    </a:solidFill>
                    <a:latin typeface="微软雅黑" panose="020B0503020204020204" pitchFamily="34" charset="-122"/>
                    <a:ea typeface="微软雅黑" panose="020B0503020204020204" pitchFamily="34" charset="-122"/>
                    <a:cs typeface="+mn-ea"/>
                  </a:rPr>
                  <a:t>用户类型及涉及的行业</a:t>
                </a:r>
                <a:endParaRPr lang="zh-CN" altLang="en-US" sz="1400" dirty="0">
                  <a:solidFill>
                    <a:schemeClr val="accent1"/>
                  </a:solidFill>
                  <a:latin typeface="微软雅黑" panose="020B0503020204020204" pitchFamily="34" charset="-122"/>
                  <a:ea typeface="微软雅黑" panose="020B0503020204020204" pitchFamily="34" charset="-122"/>
                  <a:cs typeface="+mn-ea"/>
                </a:endParaRPr>
              </a:p>
            </p:txBody>
          </p:sp>
        </p:grpSp>
      </p:grpSp>
      <p:pic>
        <p:nvPicPr>
          <p:cNvPr id="23" name="图片 22" descr="logo1"/>
          <p:cNvPicPr>
            <a:picLocks noChangeAspect="1"/>
          </p:cNvPicPr>
          <p:nvPr/>
        </p:nvPicPr>
        <p:blipFill>
          <a:blip r:embed="rId1"/>
          <a:stretch>
            <a:fillRect/>
          </a:stretch>
        </p:blipFill>
        <p:spPr>
          <a:xfrm>
            <a:off x="4471312" y="3166364"/>
            <a:ext cx="1349944" cy="558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122">
      <a:dk1>
        <a:sysClr val="windowText" lastClr="000000"/>
      </a:dk1>
      <a:lt1>
        <a:sysClr val="window" lastClr="FFFFFF"/>
      </a:lt1>
      <a:dk2>
        <a:srgbClr val="44546A"/>
      </a:dk2>
      <a:lt2>
        <a:srgbClr val="E7E6E6"/>
      </a:lt2>
      <a:accent1>
        <a:srgbClr val="E0C963"/>
      </a:accent1>
      <a:accent2>
        <a:srgbClr val="BFA061"/>
      </a:accent2>
      <a:accent3>
        <a:srgbClr val="00CC99"/>
      </a:accent3>
      <a:accent4>
        <a:srgbClr val="FF3399"/>
      </a:accent4>
      <a:accent5>
        <a:srgbClr val="E0C963"/>
      </a:accent5>
      <a:accent6>
        <a:srgbClr val="ABCE2A"/>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4078</Words>
  <Application>WPS 文字</Application>
  <PresentationFormat>宽屏</PresentationFormat>
  <Paragraphs>504</Paragraphs>
  <Slides>31</Slides>
  <Notes>34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31</vt:i4>
      </vt:variant>
    </vt:vector>
  </HeadingPairs>
  <TitlesOfParts>
    <vt:vector size="48" baseType="lpstr">
      <vt:lpstr>Arial</vt:lpstr>
      <vt:lpstr>方正书宋_GBK</vt:lpstr>
      <vt:lpstr>Wingdings</vt:lpstr>
      <vt:lpstr>方正兰亭黑_GBK</vt:lpstr>
      <vt:lpstr>方正兰亭粗黑_GBK</vt:lpstr>
      <vt:lpstr>微软雅黑</vt:lpstr>
      <vt:lpstr>28</vt:lpstr>
      <vt:lpstr>Thonburi</vt:lpstr>
      <vt:lpstr>Calibri</vt:lpstr>
      <vt:lpstr>宋体</vt:lpstr>
      <vt:lpstr>汉仪书宋二KW</vt:lpstr>
      <vt:lpstr>Roboto Light</vt:lpstr>
      <vt:lpstr>Impact</vt:lpstr>
      <vt:lpstr>等线</vt:lpstr>
      <vt:lpstr>宋体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Administrator</dc:creator>
  <cp:lastModifiedBy>MacBook</cp:lastModifiedBy>
  <cp:revision>616</cp:revision>
  <dcterms:created xsi:type="dcterms:W3CDTF">2021-11-03T08:55:57Z</dcterms:created>
  <dcterms:modified xsi:type="dcterms:W3CDTF">2021-11-03T08:55:57Z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2052-3.7.0.5929</vt:lpwstr>
  </property>
</Properties>
</file>